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308" r:id="rId2"/>
    <p:sldId id="302" r:id="rId3"/>
    <p:sldId id="301" r:id="rId4"/>
    <p:sldId id="290" r:id="rId5"/>
    <p:sldId id="294" r:id="rId6"/>
    <p:sldId id="295" r:id="rId7"/>
    <p:sldId id="296" r:id="rId8"/>
    <p:sldId id="297" r:id="rId9"/>
    <p:sldId id="298" r:id="rId10"/>
    <p:sldId id="305" r:id="rId11"/>
    <p:sldId id="306" r:id="rId12"/>
    <p:sldId id="284" r:id="rId13"/>
    <p:sldId id="285" r:id="rId14"/>
    <p:sldId id="292" r:id="rId15"/>
    <p:sldId id="293" r:id="rId16"/>
    <p:sldId id="300" r:id="rId17"/>
    <p:sldId id="286" r:id="rId18"/>
    <p:sldId id="287" r:id="rId19"/>
    <p:sldId id="288" r:id="rId20"/>
    <p:sldId id="299" r:id="rId21"/>
    <p:sldId id="303" r:id="rId22"/>
    <p:sldId id="304" r:id="rId23"/>
    <p:sldId id="256" r:id="rId24"/>
    <p:sldId id="257" r:id="rId25"/>
    <p:sldId id="258" r:id="rId26"/>
    <p:sldId id="259" r:id="rId27"/>
    <p:sldId id="260" r:id="rId28"/>
    <p:sldId id="261" r:id="rId29"/>
    <p:sldId id="262" r:id="rId30"/>
    <p:sldId id="263" r:id="rId31"/>
    <p:sldId id="264" r:id="rId32"/>
    <p:sldId id="265" r:id="rId33"/>
    <p:sldId id="266" r:id="rId34"/>
    <p:sldId id="267" r:id="rId35"/>
    <p:sldId id="268" r:id="rId36"/>
    <p:sldId id="269" r:id="rId37"/>
    <p:sldId id="270" r:id="rId38"/>
    <p:sldId id="271" r:id="rId39"/>
    <p:sldId id="272" r:id="rId40"/>
    <p:sldId id="273" r:id="rId41"/>
    <p:sldId id="274" r:id="rId42"/>
    <p:sldId id="275" r:id="rId43"/>
    <p:sldId id="276" r:id="rId44"/>
    <p:sldId id="277" r:id="rId45"/>
    <p:sldId id="278" r:id="rId46"/>
    <p:sldId id="279" r:id="rId47"/>
    <p:sldId id="280" r:id="rId48"/>
    <p:sldId id="281" r:id="rId49"/>
    <p:sldId id="282" r:id="rId50"/>
    <p:sldId id="283" r:id="rId51"/>
    <p:sldId id="289" r:id="rId52"/>
    <p:sldId id="291" r:id="rId53"/>
    <p:sldId id="30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a-IR" smtClean="0"/>
              <a:t>مدیریت آمار و فناوری اطلاعات دانشگاه علوم پزشکی هرمزگان</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A9F797-4119-41F2-A13F-8803D088AB8F}" type="datetime8">
              <a:rPr lang="fa-IR" smtClean="0"/>
              <a:t>12 ژوئن 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a-IR" smtClean="0"/>
              <a:t>مدیریت آمار و فناوری اطلاعات دانشگاه علوم پزشکی هرمزگان</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A963CF-8734-425B-AC9F-6BEBD81DECFA}" type="slidenum">
              <a:rPr lang="en-US" smtClean="0"/>
              <a:t>‹#›</a:t>
            </a:fld>
            <a:endParaRPr lang="en-US"/>
          </a:p>
        </p:txBody>
      </p:sp>
    </p:spTree>
    <p:extLst>
      <p:ext uri="{BB962C8B-B14F-4D97-AF65-F5344CB8AC3E}">
        <p14:creationId xmlns:p14="http://schemas.microsoft.com/office/powerpoint/2010/main" val="337943518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a-IR" smtClean="0"/>
              <a:t>مدیریت آمار و فناوری اطلاعات دانشگاه علوم پزشکی هرمزگان</a:t>
            </a: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1750F3-1119-499E-BC93-2679A5318E08}" type="datetime8">
              <a:rPr lang="fa-IR" smtClean="0"/>
              <a:t>12 ژوئن 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a-IR" smtClean="0"/>
              <a:t>مدیریت آمار و فناوری اطلاعات دانشگاه علوم پزشکی هرمزگان</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04677-87EE-411E-A3F5-4A4739B117B0}" type="slidenum">
              <a:rPr lang="en-US" smtClean="0"/>
              <a:t>‹#›</a:t>
            </a:fld>
            <a:endParaRPr lang="en-US"/>
          </a:p>
        </p:txBody>
      </p:sp>
    </p:spTree>
    <p:extLst>
      <p:ext uri="{BB962C8B-B14F-4D97-AF65-F5344CB8AC3E}">
        <p14:creationId xmlns:p14="http://schemas.microsoft.com/office/powerpoint/2010/main" val="402812956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fa-IR" smtClean="0"/>
              <a:t>مدیریت آمار و فناوری اطلاعات دانشگاه علوم پزشکی هرمزگان</a:t>
            </a:r>
            <a:endParaRPr lang="en-US"/>
          </a:p>
        </p:txBody>
      </p:sp>
      <p:sp>
        <p:nvSpPr>
          <p:cNvPr id="5" name="Slide Number Placeholder 4"/>
          <p:cNvSpPr>
            <a:spLocks noGrp="1"/>
          </p:cNvSpPr>
          <p:nvPr>
            <p:ph type="sldNum" sz="quarter" idx="11"/>
          </p:nvPr>
        </p:nvSpPr>
        <p:spPr/>
        <p:txBody>
          <a:bodyPr/>
          <a:lstStyle/>
          <a:p>
            <a:fld id="{C0F04677-87EE-411E-A3F5-4A4739B117B0}" type="slidenum">
              <a:rPr lang="en-US" smtClean="0"/>
              <a:t>20</a:t>
            </a:fld>
            <a:endParaRPr lang="en-US"/>
          </a:p>
        </p:txBody>
      </p:sp>
    </p:spTree>
    <p:extLst>
      <p:ext uri="{BB962C8B-B14F-4D97-AF65-F5344CB8AC3E}">
        <p14:creationId xmlns:p14="http://schemas.microsoft.com/office/powerpoint/2010/main" val="3833530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04677-87EE-411E-A3F5-4A4739B117B0}" type="slidenum">
              <a:rPr lang="en-US" smtClean="0"/>
              <a:t>23</a:t>
            </a:fld>
            <a:endParaRPr lang="en-US"/>
          </a:p>
        </p:txBody>
      </p:sp>
      <p:sp>
        <p:nvSpPr>
          <p:cNvPr id="5" name="Header Placeholder 4"/>
          <p:cNvSpPr>
            <a:spLocks noGrp="1"/>
          </p:cNvSpPr>
          <p:nvPr>
            <p:ph type="hdr" sz="quarter" idx="11"/>
          </p:nvPr>
        </p:nvSpPr>
        <p:spPr/>
        <p:txBody>
          <a:bodyPr/>
          <a:lstStyle/>
          <a:p>
            <a:r>
              <a:rPr lang="fa-IR" smtClean="0"/>
              <a:t>مدیریت آمار و فناوری اطلاعات دانشگاه علوم پزشکی هرمزگان</a:t>
            </a:r>
            <a:endParaRPr lang="en-US"/>
          </a:p>
        </p:txBody>
      </p:sp>
    </p:spTree>
    <p:extLst>
      <p:ext uri="{BB962C8B-B14F-4D97-AF65-F5344CB8AC3E}">
        <p14:creationId xmlns:p14="http://schemas.microsoft.com/office/powerpoint/2010/main" val="2472352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FCCA9-B614-4F5C-9A88-B2CD694CD6E6}" type="datetime1">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6134C-59A8-40F1-B510-E05257757E25}" type="slidenum">
              <a:rPr lang="en-US" smtClean="0"/>
              <a:t>‹#›</a:t>
            </a:fld>
            <a:endParaRPr lang="en-US"/>
          </a:p>
        </p:txBody>
      </p:sp>
    </p:spTree>
    <p:extLst>
      <p:ext uri="{BB962C8B-B14F-4D97-AF65-F5344CB8AC3E}">
        <p14:creationId xmlns:p14="http://schemas.microsoft.com/office/powerpoint/2010/main" val="3653087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973B54-3BD2-4584-BAC9-C009C0435732}" type="datetime1">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6134C-59A8-40F1-B510-E05257757E25}" type="slidenum">
              <a:rPr lang="en-US" smtClean="0"/>
              <a:t>‹#›</a:t>
            </a:fld>
            <a:endParaRPr lang="en-US"/>
          </a:p>
        </p:txBody>
      </p:sp>
    </p:spTree>
    <p:extLst>
      <p:ext uri="{BB962C8B-B14F-4D97-AF65-F5344CB8AC3E}">
        <p14:creationId xmlns:p14="http://schemas.microsoft.com/office/powerpoint/2010/main" val="2756223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DBDF25-DDA2-4012-A20B-3BBA1045E082}" type="datetime1">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6134C-59A8-40F1-B510-E05257757E25}" type="slidenum">
              <a:rPr lang="en-US" smtClean="0"/>
              <a:t>‹#›</a:t>
            </a:fld>
            <a:endParaRPr lang="en-US"/>
          </a:p>
        </p:txBody>
      </p:sp>
    </p:spTree>
    <p:extLst>
      <p:ext uri="{BB962C8B-B14F-4D97-AF65-F5344CB8AC3E}">
        <p14:creationId xmlns:p14="http://schemas.microsoft.com/office/powerpoint/2010/main" val="1349280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65C228-BE3B-4B2C-A390-2EA2405D3EA3}" type="datetime1">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6134C-59A8-40F1-B510-E05257757E25}" type="slidenum">
              <a:rPr lang="en-US" smtClean="0"/>
              <a:t>‹#›</a:t>
            </a:fld>
            <a:endParaRPr lang="en-US"/>
          </a:p>
        </p:txBody>
      </p:sp>
    </p:spTree>
    <p:extLst>
      <p:ext uri="{BB962C8B-B14F-4D97-AF65-F5344CB8AC3E}">
        <p14:creationId xmlns:p14="http://schemas.microsoft.com/office/powerpoint/2010/main" val="119674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5BA8C9-D4AD-4AD4-804C-4F35FACA6740}" type="datetime1">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6134C-59A8-40F1-B510-E05257757E25}" type="slidenum">
              <a:rPr lang="en-US" smtClean="0"/>
              <a:t>‹#›</a:t>
            </a:fld>
            <a:endParaRPr lang="en-US"/>
          </a:p>
        </p:txBody>
      </p:sp>
    </p:spTree>
    <p:extLst>
      <p:ext uri="{BB962C8B-B14F-4D97-AF65-F5344CB8AC3E}">
        <p14:creationId xmlns:p14="http://schemas.microsoft.com/office/powerpoint/2010/main" val="173689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ACEE84-EB0E-453E-9756-34A82F48731C}" type="datetime1">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6134C-59A8-40F1-B510-E05257757E25}" type="slidenum">
              <a:rPr lang="en-US" smtClean="0"/>
              <a:t>‹#›</a:t>
            </a:fld>
            <a:endParaRPr lang="en-US"/>
          </a:p>
        </p:txBody>
      </p:sp>
    </p:spTree>
    <p:extLst>
      <p:ext uri="{BB962C8B-B14F-4D97-AF65-F5344CB8AC3E}">
        <p14:creationId xmlns:p14="http://schemas.microsoft.com/office/powerpoint/2010/main" val="593538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8339A7-EEC6-4B4C-A013-32CDE4029E89}" type="datetime1">
              <a:rPr lang="en-US" smtClean="0"/>
              <a:t>6/12/2023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26134C-59A8-40F1-B510-E05257757E25}" type="slidenum">
              <a:rPr lang="en-US" smtClean="0"/>
              <a:t>‹#›</a:t>
            </a:fld>
            <a:endParaRPr lang="en-US"/>
          </a:p>
        </p:txBody>
      </p:sp>
    </p:spTree>
    <p:extLst>
      <p:ext uri="{BB962C8B-B14F-4D97-AF65-F5344CB8AC3E}">
        <p14:creationId xmlns:p14="http://schemas.microsoft.com/office/powerpoint/2010/main" val="128004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0A6B12-99E4-4C73-A37B-40CCE9F9AAA5}" type="datetime1">
              <a:rPr lang="en-US" smtClean="0"/>
              <a:t>6/12/2023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26134C-59A8-40F1-B510-E05257757E25}" type="slidenum">
              <a:rPr lang="en-US" smtClean="0"/>
              <a:t>‹#›</a:t>
            </a:fld>
            <a:endParaRPr lang="en-US"/>
          </a:p>
        </p:txBody>
      </p:sp>
    </p:spTree>
    <p:extLst>
      <p:ext uri="{BB962C8B-B14F-4D97-AF65-F5344CB8AC3E}">
        <p14:creationId xmlns:p14="http://schemas.microsoft.com/office/powerpoint/2010/main" val="125444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F69FC1-7089-4DF8-968E-5003F0C06327}" type="datetime1">
              <a:rPr lang="en-US" smtClean="0"/>
              <a:t>6/12/2023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26134C-59A8-40F1-B510-E05257757E25}" type="slidenum">
              <a:rPr lang="en-US" smtClean="0"/>
              <a:t>‹#›</a:t>
            </a:fld>
            <a:endParaRPr lang="en-US"/>
          </a:p>
        </p:txBody>
      </p:sp>
    </p:spTree>
    <p:extLst>
      <p:ext uri="{BB962C8B-B14F-4D97-AF65-F5344CB8AC3E}">
        <p14:creationId xmlns:p14="http://schemas.microsoft.com/office/powerpoint/2010/main" val="803377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8FF5C4-B117-41A6-A2C8-465A2FDE113A}" type="datetime1">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6134C-59A8-40F1-B510-E05257757E25}" type="slidenum">
              <a:rPr lang="en-US" smtClean="0"/>
              <a:t>‹#›</a:t>
            </a:fld>
            <a:endParaRPr lang="en-US"/>
          </a:p>
        </p:txBody>
      </p:sp>
    </p:spTree>
    <p:extLst>
      <p:ext uri="{BB962C8B-B14F-4D97-AF65-F5344CB8AC3E}">
        <p14:creationId xmlns:p14="http://schemas.microsoft.com/office/powerpoint/2010/main" val="3447801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CFF688-8FC6-413F-AA6D-1A5932A96947}" type="datetime1">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6134C-59A8-40F1-B510-E05257757E25}" type="slidenum">
              <a:rPr lang="en-US" smtClean="0"/>
              <a:t>‹#›</a:t>
            </a:fld>
            <a:endParaRPr lang="en-US"/>
          </a:p>
        </p:txBody>
      </p:sp>
    </p:spTree>
    <p:extLst>
      <p:ext uri="{BB962C8B-B14F-4D97-AF65-F5344CB8AC3E}">
        <p14:creationId xmlns:p14="http://schemas.microsoft.com/office/powerpoint/2010/main" val="2102888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A11100-51E5-4ACF-BA2D-D15DCCEA50CB}" type="datetime1">
              <a:rPr lang="en-US" smtClean="0"/>
              <a:t>6/12/2023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6134C-59A8-40F1-B510-E05257757E25}" type="slidenum">
              <a:rPr lang="en-US" smtClean="0"/>
              <a:t>‹#›</a:t>
            </a:fld>
            <a:endParaRPr lang="en-US"/>
          </a:p>
        </p:txBody>
      </p:sp>
    </p:spTree>
    <p:extLst>
      <p:ext uri="{BB962C8B-B14F-4D97-AF65-F5344CB8AC3E}">
        <p14:creationId xmlns:p14="http://schemas.microsoft.com/office/powerpoint/2010/main" val="2575584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ektanet.com/blog/11362/%d8%a8%da%a9-%d9%84%db%8c%d9%86%da%a9/"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طرح های بسم الله الرحمن الرحیم - You C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356" y="1321612"/>
            <a:ext cx="7171440" cy="3817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733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352" y="390884"/>
            <a:ext cx="10515600" cy="832610"/>
          </a:xfrm>
        </p:spPr>
        <p:txBody>
          <a:bodyPr>
            <a:normAutofit/>
          </a:bodyPr>
          <a:lstStyle/>
          <a:p>
            <a:pPr algn="r" rtl="1"/>
            <a:r>
              <a:rPr lang="ar-SA" sz="2400" b="1" dirty="0">
                <a:solidFill>
                  <a:srgbClr val="FF0000"/>
                </a:solidFill>
                <a:cs typeface="B Nazanin" panose="00000400000000000000" pitchFamily="2" charset="-78"/>
              </a:rPr>
              <a:t>ویژگی‌های یک محتوای سئو شده خوب</a:t>
            </a:r>
            <a:r>
              <a:rPr lang="en-US" sz="2400" dirty="0">
                <a:solidFill>
                  <a:srgbClr val="FF0000"/>
                </a:solidFill>
                <a:cs typeface="B Nazanin" panose="00000400000000000000" pitchFamily="2" charset="-78"/>
              </a:rPr>
              <a:t/>
            </a:r>
            <a:br>
              <a:rPr lang="en-US" sz="2400" dirty="0">
                <a:solidFill>
                  <a:srgbClr val="FF0000"/>
                </a:solidFill>
                <a:cs typeface="B Nazanin" panose="00000400000000000000" pitchFamily="2" charset="-78"/>
              </a:rPr>
            </a:br>
            <a:endParaRPr lang="en-US" sz="2400" dirty="0">
              <a:solidFill>
                <a:srgbClr val="FF0000"/>
              </a:solidFill>
              <a:cs typeface="B Nazanin" panose="00000400000000000000" pitchFamily="2" charset="-78"/>
            </a:endParaRPr>
          </a:p>
        </p:txBody>
      </p:sp>
      <p:sp>
        <p:nvSpPr>
          <p:cNvPr id="3" name="Content Placeholder 2"/>
          <p:cNvSpPr>
            <a:spLocks noGrp="1"/>
          </p:cNvSpPr>
          <p:nvPr>
            <p:ph idx="1"/>
          </p:nvPr>
        </p:nvSpPr>
        <p:spPr>
          <a:xfrm>
            <a:off x="838200" y="1223494"/>
            <a:ext cx="10515600" cy="4953469"/>
          </a:xfrm>
        </p:spPr>
        <p:txBody>
          <a:bodyPr>
            <a:normAutofit fontScale="92500"/>
          </a:bodyPr>
          <a:lstStyle/>
          <a:p>
            <a:pPr marL="0" indent="0" algn="just" rtl="1">
              <a:lnSpc>
                <a:spcPct val="150000"/>
              </a:lnSpc>
              <a:buNone/>
            </a:pPr>
            <a:r>
              <a:rPr lang="fa-IR" sz="2400" b="1" dirty="0" smtClean="0">
                <a:solidFill>
                  <a:srgbClr val="FF0000"/>
                </a:solidFill>
                <a:cs typeface="B Nazanin" panose="00000400000000000000" pitchFamily="2" charset="-78"/>
              </a:rPr>
              <a:t>- ع</a:t>
            </a:r>
            <a:r>
              <a:rPr lang="ar-SA" sz="2400" b="1" dirty="0" smtClean="0">
                <a:solidFill>
                  <a:srgbClr val="FF0000"/>
                </a:solidFill>
                <a:cs typeface="B Nazanin" panose="00000400000000000000" pitchFamily="2" charset="-78"/>
              </a:rPr>
              <a:t>مق </a:t>
            </a:r>
            <a:r>
              <a:rPr lang="ar-SA" sz="2400" b="1" dirty="0">
                <a:solidFill>
                  <a:srgbClr val="FF0000"/>
                </a:solidFill>
                <a:cs typeface="B Nazanin" panose="00000400000000000000" pitchFamily="2" charset="-78"/>
              </a:rPr>
              <a:t>مطالب</a:t>
            </a:r>
            <a:r>
              <a:rPr lang="fa-IR" sz="2400" b="1" dirty="0">
                <a:solidFill>
                  <a:srgbClr val="FF0000"/>
                </a:solidFill>
                <a:cs typeface="B Nazanin" panose="00000400000000000000" pitchFamily="2" charset="-78"/>
              </a:rPr>
              <a:t> :</a:t>
            </a:r>
            <a:endParaRPr lang="en-US" sz="2400" b="1" i="1" dirty="0">
              <a:solidFill>
                <a:srgbClr val="FF0000"/>
              </a:solidFill>
              <a:cs typeface="B Nazanin" panose="00000400000000000000" pitchFamily="2" charset="-78"/>
            </a:endParaRPr>
          </a:p>
          <a:p>
            <a:pPr marL="0" indent="0" algn="just" rtl="1">
              <a:lnSpc>
                <a:spcPct val="150000"/>
              </a:lnSpc>
              <a:buNone/>
            </a:pPr>
            <a:r>
              <a:rPr lang="ar-SA" sz="2400" dirty="0">
                <a:cs typeface="B Nazanin" panose="00000400000000000000" pitchFamily="2" charset="-78"/>
              </a:rPr>
              <a:t>سعی کنید مطالبی در وبسایت خود بگذارید که هم کوتاه نباشد و هم محتوای عمیقی داشته باشد</a:t>
            </a:r>
            <a:r>
              <a:rPr lang="en-US" sz="2400" dirty="0">
                <a:cs typeface="B Nazanin" panose="00000400000000000000" pitchFamily="2" charset="-78"/>
              </a:rPr>
              <a:t>.</a:t>
            </a:r>
          </a:p>
          <a:p>
            <a:pPr marL="0" indent="0" algn="just" rtl="1">
              <a:lnSpc>
                <a:spcPct val="150000"/>
              </a:lnSpc>
              <a:buNone/>
            </a:pPr>
            <a:r>
              <a:rPr lang="fa-IR" sz="2400" b="1" dirty="0" smtClean="0">
                <a:solidFill>
                  <a:srgbClr val="FF0000"/>
                </a:solidFill>
                <a:cs typeface="B Nazanin" panose="00000400000000000000" pitchFamily="2" charset="-78"/>
              </a:rPr>
              <a:t>- </a:t>
            </a:r>
            <a:r>
              <a:rPr lang="ar-SA" sz="2400" b="1" dirty="0" smtClean="0">
                <a:solidFill>
                  <a:srgbClr val="FF0000"/>
                </a:solidFill>
                <a:cs typeface="B Nazanin" panose="00000400000000000000" pitchFamily="2" charset="-78"/>
              </a:rPr>
              <a:t>کاربرپسند </a:t>
            </a:r>
            <a:r>
              <a:rPr lang="ar-SA" sz="2400" b="1" dirty="0">
                <a:solidFill>
                  <a:srgbClr val="FF0000"/>
                </a:solidFill>
                <a:cs typeface="B Nazanin" panose="00000400000000000000" pitchFamily="2" charset="-78"/>
              </a:rPr>
              <a:t>بودن</a:t>
            </a:r>
            <a:r>
              <a:rPr lang="en-US" sz="2400" b="1" i="1" dirty="0">
                <a:solidFill>
                  <a:srgbClr val="FF0000"/>
                </a:solidFill>
                <a:cs typeface="B Nazanin" panose="00000400000000000000" pitchFamily="2" charset="-78"/>
              </a:rPr>
              <a:t>:</a:t>
            </a:r>
          </a:p>
          <a:p>
            <a:pPr marL="0" indent="0" algn="just" rtl="1">
              <a:lnSpc>
                <a:spcPct val="150000"/>
              </a:lnSpc>
              <a:buNone/>
            </a:pPr>
            <a:r>
              <a:rPr lang="ar-SA" sz="2400" dirty="0">
                <a:cs typeface="B Nazanin" panose="00000400000000000000" pitchFamily="2" charset="-78"/>
              </a:rPr>
              <a:t>سعی کنید محتوایی که می‌سازید کاربرپسند بوده و موارد آزاردهنده کمی داشته باشد</a:t>
            </a:r>
            <a:r>
              <a:rPr lang="en-US" sz="2400" dirty="0">
                <a:cs typeface="B Nazanin" panose="00000400000000000000" pitchFamily="2" charset="-78"/>
              </a:rPr>
              <a:t>.</a:t>
            </a:r>
          </a:p>
          <a:p>
            <a:pPr marL="0" indent="0" algn="just" rtl="1">
              <a:lnSpc>
                <a:spcPct val="150000"/>
              </a:lnSpc>
              <a:buNone/>
            </a:pPr>
            <a:r>
              <a:rPr lang="fa-IR" sz="2400" b="1" dirty="0" smtClean="0">
                <a:solidFill>
                  <a:srgbClr val="FF0000"/>
                </a:solidFill>
                <a:cs typeface="B Nazanin" panose="00000400000000000000" pitchFamily="2" charset="-78"/>
              </a:rPr>
              <a:t>- </a:t>
            </a:r>
            <a:r>
              <a:rPr lang="ar-SA" sz="2400" b="1" dirty="0" smtClean="0">
                <a:solidFill>
                  <a:srgbClr val="FF0000"/>
                </a:solidFill>
                <a:cs typeface="B Nazanin" panose="00000400000000000000" pitchFamily="2" charset="-78"/>
              </a:rPr>
              <a:t>منحصر </a:t>
            </a:r>
            <a:r>
              <a:rPr lang="ar-SA" sz="2400" b="1" dirty="0">
                <a:solidFill>
                  <a:srgbClr val="FF0000"/>
                </a:solidFill>
                <a:cs typeface="B Nazanin" panose="00000400000000000000" pitchFamily="2" charset="-78"/>
              </a:rPr>
              <a:t>به فرد بودن</a:t>
            </a:r>
            <a:r>
              <a:rPr lang="en-US" sz="2400" b="1" i="1" dirty="0">
                <a:solidFill>
                  <a:srgbClr val="FF0000"/>
                </a:solidFill>
                <a:cs typeface="B Nazanin" panose="00000400000000000000" pitchFamily="2" charset="-78"/>
              </a:rPr>
              <a:t> :</a:t>
            </a:r>
          </a:p>
          <a:p>
            <a:pPr marL="0" indent="0" algn="just" rtl="1">
              <a:lnSpc>
                <a:spcPct val="150000"/>
              </a:lnSpc>
              <a:buNone/>
            </a:pPr>
            <a:r>
              <a:rPr lang="ar-SA" sz="2400" dirty="0">
                <a:cs typeface="B Nazanin" panose="00000400000000000000" pitchFamily="2" charset="-78"/>
              </a:rPr>
              <a:t>بازنویسی محتواهای موجود در وب یکی از تکنیک‌های تولید محتوا متنی </a:t>
            </a:r>
            <a:r>
              <a:rPr lang="fa-IR" sz="2400" dirty="0">
                <a:cs typeface="B Nazanin" panose="00000400000000000000" pitchFamily="2" charset="-78"/>
              </a:rPr>
              <a:t>ا</a:t>
            </a:r>
            <a:r>
              <a:rPr lang="ar-SA" sz="2400" dirty="0" smtClean="0">
                <a:cs typeface="B Nazanin" panose="00000400000000000000" pitchFamily="2" charset="-78"/>
              </a:rPr>
              <a:t>ست</a:t>
            </a:r>
            <a:r>
              <a:rPr lang="ar-SA" sz="2400" dirty="0">
                <a:cs typeface="B Nazanin" panose="00000400000000000000" pitchFamily="2" charset="-78"/>
              </a:rPr>
              <a:t>. اینکه شما مطلبی که وجود دارد را دوباره با ادبیات دیگری بنویسید یا از چند منبع مختلف مطالب را جمع‌آوری کنید و تالیف نمایید، روش مناسبی است. اما باید سعی کنید محتوایی که تولید می‌شود از وبسایت‌های دیگر کپی نباشد. این مسأله در سئو آن‌پیج سایتتان تاثیرگذار است</a:t>
            </a:r>
            <a:r>
              <a:rPr lang="en-US" sz="2400" dirty="0">
                <a:cs typeface="B Nazanin" panose="00000400000000000000" pitchFamily="2" charset="-78"/>
              </a:rPr>
              <a:t>.</a:t>
            </a:r>
          </a:p>
          <a:p>
            <a:pPr algn="just"/>
            <a:endParaRPr lang="en-US"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A826134C-59A8-40F1-B510-E05257757E25}" type="slidenum">
              <a:rPr lang="en-US" smtClean="0"/>
              <a:t>10</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50455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7882"/>
            <a:ext cx="10515600" cy="6283593"/>
          </a:xfrm>
        </p:spPr>
        <p:txBody>
          <a:bodyPr>
            <a:normAutofit fontScale="92500"/>
          </a:bodyPr>
          <a:lstStyle/>
          <a:p>
            <a:pPr marL="0" indent="0" algn="just" rtl="1">
              <a:lnSpc>
                <a:spcPct val="150000"/>
              </a:lnSpc>
              <a:buNone/>
            </a:pPr>
            <a:r>
              <a:rPr lang="fa-IR" sz="2400" b="1" dirty="0">
                <a:solidFill>
                  <a:srgbClr val="FF0000"/>
                </a:solidFill>
                <a:cs typeface="B Nazanin" panose="00000400000000000000" pitchFamily="2" charset="-78"/>
              </a:rPr>
              <a:t>- </a:t>
            </a:r>
            <a:r>
              <a:rPr lang="ar-SA" sz="2400" b="1" dirty="0">
                <a:solidFill>
                  <a:srgbClr val="FF0000"/>
                </a:solidFill>
                <a:cs typeface="B Nazanin" panose="00000400000000000000" pitchFamily="2" charset="-78"/>
              </a:rPr>
              <a:t>اعتبار داشتن</a:t>
            </a:r>
            <a:r>
              <a:rPr lang="en-US" sz="2400" b="1" i="1" dirty="0">
                <a:solidFill>
                  <a:srgbClr val="FF0000"/>
                </a:solidFill>
                <a:cs typeface="B Nazanin" panose="00000400000000000000" pitchFamily="2" charset="-78"/>
              </a:rPr>
              <a:t> :</a:t>
            </a:r>
          </a:p>
          <a:p>
            <a:pPr marL="0" indent="0" algn="just" rtl="1">
              <a:lnSpc>
                <a:spcPct val="150000"/>
              </a:lnSpc>
              <a:buNone/>
            </a:pPr>
            <a:r>
              <a:rPr lang="ar-SA" sz="2400" dirty="0">
                <a:cs typeface="B Nazanin" panose="00000400000000000000" pitchFamily="2" charset="-78"/>
              </a:rPr>
              <a:t>یکی از نکاتی که در سئو داخلی سایت اهمیت دارد بحث معتبر بودن مطالب است. حال سوال اینجاست که گوگل از کجا متوجه می‌شود که مطلب شما معتبر است و منابع قابل اعتمادی دارد؟ پاسخ لینک‌سازی خارجی سایت است. یعنی در محتوای خود به وبسایت‌هایی لینک یا ارجاع دهید که از اعتبار بالایی برخوردارند</a:t>
            </a:r>
            <a:r>
              <a:rPr lang="en-US" sz="2400" dirty="0">
                <a:cs typeface="B Nazanin" panose="00000400000000000000" pitchFamily="2" charset="-78"/>
              </a:rPr>
              <a:t>.</a:t>
            </a:r>
          </a:p>
          <a:p>
            <a:pPr marL="0" indent="0" algn="just" rtl="1">
              <a:lnSpc>
                <a:spcPct val="150000"/>
              </a:lnSpc>
              <a:buNone/>
            </a:pPr>
            <a:r>
              <a:rPr lang="fa-IR" sz="2400" b="1" dirty="0">
                <a:solidFill>
                  <a:srgbClr val="FF0000"/>
                </a:solidFill>
                <a:cs typeface="B Nazanin" panose="00000400000000000000" pitchFamily="2" charset="-78"/>
              </a:rPr>
              <a:t>- </a:t>
            </a:r>
            <a:r>
              <a:rPr lang="ar-SA" sz="2400" b="1" dirty="0">
                <a:solidFill>
                  <a:srgbClr val="FF0000"/>
                </a:solidFill>
                <a:cs typeface="B Nazanin" panose="00000400000000000000" pitchFamily="2" charset="-78"/>
              </a:rPr>
              <a:t>همراستا بودن با اهداف کاربران</a:t>
            </a:r>
            <a:r>
              <a:rPr lang="en-US" sz="2400" b="1" i="1" dirty="0">
                <a:solidFill>
                  <a:srgbClr val="FF0000"/>
                </a:solidFill>
                <a:cs typeface="B Nazanin" panose="00000400000000000000" pitchFamily="2" charset="-78"/>
              </a:rPr>
              <a:t> :</a:t>
            </a:r>
          </a:p>
          <a:p>
            <a:pPr marL="0" indent="0" algn="just" rtl="1">
              <a:lnSpc>
                <a:spcPct val="150000"/>
              </a:lnSpc>
              <a:buNone/>
            </a:pPr>
            <a:r>
              <a:rPr lang="ar-SA" sz="2400" dirty="0">
                <a:cs typeface="B Nazanin" panose="00000400000000000000" pitchFamily="2" charset="-78"/>
              </a:rPr>
              <a:t>هر وبسایتی بسته به موضوع و حوزه‌ای که در آن فعالیت می‌کند، می‌بایست مطالبی در راستای همان حوزه منتشر کند. همچنین این محتواها می‌بایست متناسب با هدف اصلی کاربران ایجاد شده باشد. به این معنی که انتظار آن‌ها را برآورده کند. اگر قصد انتخاب کلمه کلیدی مناسب برای وب سایت خود را دارید این موضوع را مدنظر داشته باشید که کاربری که با آن کلمه کلیدی وارد سایت شما می‌شود آیا به هدف خود رسیده یا اینکه کاملاً به مطلب اشتباهی برخورده است. یادتان بماند میزان کلیک‌هایی که روی لینک شما در صفحات جستجو می‌شود اهمیت دارد. اما مهم‌تر از آن مدت زمانی است که کاربر در وبسایت شما می‌ماند و اینکه آیا وارد صفحات دیگری هم می‌شود یا نه</a:t>
            </a:r>
            <a:r>
              <a:rPr lang="en-US" sz="2400" dirty="0">
                <a:cs typeface="B Nazanin" panose="00000400000000000000" pitchFamily="2" charset="-78"/>
              </a:rPr>
              <a:t>.</a:t>
            </a:r>
          </a:p>
        </p:txBody>
      </p:sp>
      <p:sp>
        <p:nvSpPr>
          <p:cNvPr id="4" name="Slide Number Placeholder 3"/>
          <p:cNvSpPr>
            <a:spLocks noGrp="1"/>
          </p:cNvSpPr>
          <p:nvPr>
            <p:ph type="sldNum" sz="quarter" idx="12"/>
          </p:nvPr>
        </p:nvSpPr>
        <p:spPr/>
        <p:txBody>
          <a:bodyPr/>
          <a:lstStyle/>
          <a:p>
            <a:fld id="{A826134C-59A8-40F1-B510-E05257757E25}" type="slidenum">
              <a:rPr lang="en-US" smtClean="0"/>
              <a:t>11</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3494352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352" y="902481"/>
            <a:ext cx="10515600" cy="1325563"/>
          </a:xfrm>
        </p:spPr>
        <p:txBody>
          <a:bodyPr>
            <a:normAutofit/>
          </a:bodyPr>
          <a:lstStyle/>
          <a:p>
            <a:pPr algn="r"/>
            <a:r>
              <a:rPr lang="fa-IR" sz="3200" dirty="0" smtClean="0">
                <a:cs typeface="B Titr" panose="00000700000000000000" pitchFamily="2" charset="-78"/>
              </a:rPr>
              <a:t>وبومتریکس :</a:t>
            </a:r>
            <a:endParaRPr lang="en-US" sz="3200" dirty="0">
              <a:cs typeface="B Titr" panose="00000700000000000000" pitchFamily="2" charset="-78"/>
            </a:endParaRPr>
          </a:p>
        </p:txBody>
      </p:sp>
      <p:sp>
        <p:nvSpPr>
          <p:cNvPr id="3" name="Content Placeholder 2"/>
          <p:cNvSpPr>
            <a:spLocks noGrp="1"/>
          </p:cNvSpPr>
          <p:nvPr>
            <p:ph idx="1"/>
          </p:nvPr>
        </p:nvSpPr>
        <p:spPr>
          <a:xfrm>
            <a:off x="838200" y="2228044"/>
            <a:ext cx="10515600" cy="3614067"/>
          </a:xfrm>
        </p:spPr>
        <p:txBody>
          <a:bodyPr anchor="t">
            <a:normAutofit/>
          </a:bodyPr>
          <a:lstStyle/>
          <a:p>
            <a:pPr marL="0" indent="0" algn="just" rtl="1">
              <a:lnSpc>
                <a:spcPct val="150000"/>
              </a:lnSpc>
              <a:buNone/>
            </a:pPr>
            <a:r>
              <a:rPr lang="ar-SA" sz="2400" dirty="0">
                <a:cs typeface="B Nazanin" panose="00000400000000000000" pitchFamily="2" charset="-78"/>
              </a:rPr>
              <a:t>وبومتریک یک نوع رتبه بندی وب سایت های دانشگاهی می باشد که به منظور در دسترس قرار گرفتن محتوای علمی و درسی دانشگاه ها در اینترنت و برای همه ایجاد شده است. </a:t>
            </a:r>
            <a:endParaRPr lang="en-US" sz="2400" dirty="0" smtClean="0">
              <a:cs typeface="B Nazanin" panose="00000400000000000000" pitchFamily="2" charset="-78"/>
            </a:endParaRPr>
          </a:p>
          <a:p>
            <a:pPr marL="0" indent="0" algn="just" rtl="1">
              <a:lnSpc>
                <a:spcPct val="150000"/>
              </a:lnSpc>
              <a:buNone/>
            </a:pPr>
            <a:r>
              <a:rPr lang="ar-SA" sz="2400" dirty="0" smtClean="0">
                <a:cs typeface="B Nazanin" panose="00000400000000000000" pitchFamily="2" charset="-78"/>
              </a:rPr>
              <a:t>شاخص </a:t>
            </a:r>
            <a:r>
              <a:rPr lang="ar-SA" sz="2400" dirty="0">
                <a:cs typeface="B Nazanin" panose="00000400000000000000" pitchFamily="2" charset="-78"/>
              </a:rPr>
              <a:t>های وبومتریک اهدافی مانند نشان دادن میزان توجه موسسات و دانشگاه ها به نشر اینترنتی و… را دنبال می کنند </a:t>
            </a:r>
            <a:r>
              <a:rPr lang="fa-IR" sz="2400" dirty="0" smtClean="0">
                <a:cs typeface="B Nazanin" panose="00000400000000000000" pitchFamily="2" charset="-78"/>
              </a:rPr>
              <a:t>.</a:t>
            </a:r>
            <a:endParaRPr lang="en-US" sz="24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A826134C-59A8-40F1-B510-E05257757E25}" type="slidenum">
              <a:rPr lang="en-US" smtClean="0"/>
              <a:t>12</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3188535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7137" y="528034"/>
            <a:ext cx="8803783" cy="953037"/>
          </a:xfrm>
        </p:spPr>
        <p:txBody>
          <a:bodyPr>
            <a:noAutofit/>
          </a:bodyPr>
          <a:lstStyle/>
          <a:p>
            <a:pPr algn="just" rtl="1">
              <a:lnSpc>
                <a:spcPct val="150000"/>
              </a:lnSpc>
            </a:pPr>
            <a:r>
              <a:rPr lang="ar-SA" sz="2000" dirty="0" smtClean="0">
                <a:cs typeface="B Titr" panose="00000700000000000000" pitchFamily="2" charset="-78"/>
              </a:rPr>
              <a:t>شاخص های وبومتریک بر پایه </a:t>
            </a:r>
            <a:r>
              <a:rPr lang="fa-IR" sz="2000" dirty="0" smtClean="0">
                <a:cs typeface="B Titr" panose="00000700000000000000" pitchFamily="2" charset="-78"/>
              </a:rPr>
              <a:t>۴</a:t>
            </a:r>
            <a:r>
              <a:rPr lang="ar-SA" sz="2000" dirty="0" smtClean="0">
                <a:cs typeface="B Titr" panose="00000700000000000000" pitchFamily="2" charset="-78"/>
              </a:rPr>
              <a:t> شاخه موسسات علمی دنیا </a:t>
            </a:r>
            <a:r>
              <a:rPr lang="fa-IR" sz="2000" dirty="0" smtClean="0">
                <a:cs typeface="B Titr" panose="00000700000000000000" pitchFamily="2" charset="-78"/>
              </a:rPr>
              <a:t>نشان می دهد که عبارتند از :</a:t>
            </a:r>
            <a:endParaRPr lang="en-US" sz="2000" dirty="0">
              <a:cs typeface="B Titr" panose="00000700000000000000" pitchFamily="2" charset="-78"/>
            </a:endParaRPr>
          </a:p>
        </p:txBody>
      </p:sp>
      <p:sp>
        <p:nvSpPr>
          <p:cNvPr id="3" name="Content Placeholder 2"/>
          <p:cNvSpPr>
            <a:spLocks noGrp="1"/>
          </p:cNvSpPr>
          <p:nvPr>
            <p:ph idx="1"/>
          </p:nvPr>
        </p:nvSpPr>
        <p:spPr>
          <a:xfrm>
            <a:off x="746975" y="1712890"/>
            <a:ext cx="10593945" cy="4713668"/>
          </a:xfrm>
        </p:spPr>
        <p:txBody>
          <a:bodyPr>
            <a:normAutofit fontScale="70000" lnSpcReduction="20000"/>
          </a:bodyPr>
          <a:lstStyle/>
          <a:p>
            <a:pPr lvl="0" algn="just" rtl="1" fontAlgn="base">
              <a:lnSpc>
                <a:spcPct val="170000"/>
              </a:lnSpc>
            </a:pPr>
            <a:r>
              <a:rPr lang="ar-SA" sz="3300" dirty="0" smtClean="0">
                <a:cs typeface="B Nazanin" panose="00000400000000000000" pitchFamily="2" charset="-78"/>
              </a:rPr>
              <a:t>شاخ</a:t>
            </a:r>
            <a:r>
              <a:rPr lang="fa-IR" sz="3300" dirty="0" smtClean="0">
                <a:cs typeface="B Nazanin" panose="00000400000000000000" pitchFamily="2" charset="-78"/>
              </a:rPr>
              <a:t>ص</a:t>
            </a:r>
            <a:r>
              <a:rPr lang="en-US" sz="3300" dirty="0" smtClean="0">
                <a:cs typeface="B Nazanin" panose="00000400000000000000" pitchFamily="2" charset="-78"/>
              </a:rPr>
              <a:t> IMPACT </a:t>
            </a:r>
            <a:r>
              <a:rPr lang="fa-IR" sz="3300" dirty="0" smtClean="0">
                <a:cs typeface="B Nazanin" panose="00000400000000000000" pitchFamily="2" charset="-78"/>
              </a:rPr>
              <a:t>: </a:t>
            </a:r>
            <a:r>
              <a:rPr lang="ar-SA" sz="3300" dirty="0" smtClean="0">
                <a:cs typeface="B Nazanin" panose="00000400000000000000" pitchFamily="2" charset="-78"/>
              </a:rPr>
              <a:t>این </a:t>
            </a:r>
            <a:r>
              <a:rPr lang="ar-SA" sz="3300" dirty="0">
                <a:cs typeface="B Nazanin" panose="00000400000000000000" pitchFamily="2" charset="-78"/>
              </a:rPr>
              <a:t>شاخص تعداد لینک‌های ورودی یا برگشتی</a:t>
            </a:r>
            <a:r>
              <a:rPr lang="en-US" sz="3300" dirty="0">
                <a:cs typeface="B Nazanin" panose="00000400000000000000" pitchFamily="2" charset="-78"/>
              </a:rPr>
              <a:t> (backlink) </a:t>
            </a:r>
            <a:r>
              <a:rPr lang="ar-SA" sz="3300" dirty="0">
                <a:cs typeface="B Nazanin" panose="00000400000000000000" pitchFamily="2" charset="-78"/>
              </a:rPr>
              <a:t>شناسایی شده توسط موتورهای جستجوگر</a:t>
            </a:r>
            <a:r>
              <a:rPr lang="en-US" sz="3300" dirty="0">
                <a:cs typeface="B Nazanin" panose="00000400000000000000" pitchFamily="2" charset="-78"/>
              </a:rPr>
              <a:t> Majestic SEO </a:t>
            </a:r>
            <a:r>
              <a:rPr lang="ar-SA" sz="3300" dirty="0">
                <a:cs typeface="B Nazanin" panose="00000400000000000000" pitchFamily="2" charset="-78"/>
              </a:rPr>
              <a:t>و</a:t>
            </a:r>
            <a:r>
              <a:rPr lang="en-US" sz="3300" dirty="0">
                <a:cs typeface="B Nazanin" panose="00000400000000000000" pitchFamily="2" charset="-78"/>
              </a:rPr>
              <a:t> </a:t>
            </a:r>
            <a:r>
              <a:rPr lang="en-US" sz="3300" dirty="0" err="1">
                <a:cs typeface="B Nazanin" panose="00000400000000000000" pitchFamily="2" charset="-78"/>
              </a:rPr>
              <a:t>ahrefs</a:t>
            </a:r>
            <a:r>
              <a:rPr lang="en-US" sz="3300" dirty="0">
                <a:cs typeface="B Nazanin" panose="00000400000000000000" pitchFamily="2" charset="-78"/>
              </a:rPr>
              <a:t> </a:t>
            </a:r>
            <a:r>
              <a:rPr lang="ar-SA" sz="3300" dirty="0">
                <a:cs typeface="B Nazanin" panose="00000400000000000000" pitchFamily="2" charset="-78"/>
              </a:rPr>
              <a:t>را بررسی می کند. </a:t>
            </a:r>
            <a:endParaRPr lang="fa-IR" sz="3300" dirty="0" smtClean="0">
              <a:cs typeface="B Nazanin" panose="00000400000000000000" pitchFamily="2" charset="-78"/>
            </a:endParaRPr>
          </a:p>
          <a:p>
            <a:pPr lvl="0" algn="just" rtl="1" fontAlgn="base">
              <a:lnSpc>
                <a:spcPct val="170000"/>
              </a:lnSpc>
            </a:pPr>
            <a:r>
              <a:rPr lang="ar-SA" sz="3300" dirty="0" smtClean="0">
                <a:cs typeface="B Nazanin" panose="00000400000000000000" pitchFamily="2" charset="-78"/>
              </a:rPr>
              <a:t>شاخص</a:t>
            </a:r>
            <a:r>
              <a:rPr lang="en-US" sz="3300" dirty="0" smtClean="0">
                <a:cs typeface="B Nazanin" panose="00000400000000000000" pitchFamily="2" charset="-78"/>
              </a:rPr>
              <a:t> </a:t>
            </a:r>
            <a:r>
              <a:rPr lang="en-US" sz="3300" dirty="0" smtClean="0">
                <a:cs typeface="B Nazanin" panose="00000400000000000000" pitchFamily="2" charset="-78"/>
              </a:rPr>
              <a:t>PRESENCE </a:t>
            </a:r>
            <a:r>
              <a:rPr lang="fa-IR" sz="3300" dirty="0" smtClean="0">
                <a:cs typeface="B Nazanin" panose="00000400000000000000" pitchFamily="2" charset="-78"/>
              </a:rPr>
              <a:t>: </a:t>
            </a:r>
            <a:r>
              <a:rPr lang="ar-SA" sz="3300" dirty="0" smtClean="0">
                <a:cs typeface="B Nazanin" panose="00000400000000000000" pitchFamily="2" charset="-78"/>
              </a:rPr>
              <a:t>این </a:t>
            </a:r>
            <a:r>
              <a:rPr lang="ar-SA" sz="3300" dirty="0">
                <a:cs typeface="B Nazanin" panose="00000400000000000000" pitchFamily="2" charset="-78"/>
              </a:rPr>
              <a:t>شاخص تعداد صفحات ایندکس شده از وب‌سایت را که توسط موتور جستجوگر</a:t>
            </a:r>
            <a:r>
              <a:rPr lang="en-US" sz="3300" dirty="0">
                <a:cs typeface="B Nazanin" panose="00000400000000000000" pitchFamily="2" charset="-78"/>
              </a:rPr>
              <a:t> Google </a:t>
            </a:r>
            <a:r>
              <a:rPr lang="ar-SA" sz="3300" dirty="0">
                <a:cs typeface="B Nazanin" panose="00000400000000000000" pitchFamily="2" charset="-78"/>
              </a:rPr>
              <a:t>(شامل همه ساب دامین ها) شناسایی شده اند را مورد بررسی قرار می دهد </a:t>
            </a:r>
            <a:r>
              <a:rPr lang="fa-IR" sz="3300" dirty="0" smtClean="0">
                <a:cs typeface="B Nazanin" panose="00000400000000000000" pitchFamily="2" charset="-78"/>
              </a:rPr>
              <a:t>.</a:t>
            </a:r>
            <a:endParaRPr lang="en-US" sz="3300" dirty="0">
              <a:cs typeface="B Nazanin" panose="00000400000000000000" pitchFamily="2" charset="-78"/>
            </a:endParaRPr>
          </a:p>
          <a:p>
            <a:pPr lvl="0" algn="just" rtl="1" fontAlgn="base">
              <a:lnSpc>
                <a:spcPct val="170000"/>
              </a:lnSpc>
            </a:pPr>
            <a:r>
              <a:rPr lang="ar-SA" sz="3300" dirty="0">
                <a:cs typeface="B Nazanin" panose="00000400000000000000" pitchFamily="2" charset="-78"/>
              </a:rPr>
              <a:t>شاخص</a:t>
            </a:r>
            <a:r>
              <a:rPr lang="en-US" sz="3300" dirty="0">
                <a:cs typeface="B Nazanin" panose="00000400000000000000" pitchFamily="2" charset="-78"/>
              </a:rPr>
              <a:t> </a:t>
            </a:r>
            <a:r>
              <a:rPr lang="en-US" sz="3300" dirty="0" smtClean="0">
                <a:cs typeface="B Nazanin" panose="00000400000000000000" pitchFamily="2" charset="-78"/>
              </a:rPr>
              <a:t>OPENNESS </a:t>
            </a:r>
            <a:r>
              <a:rPr lang="fa-IR" sz="3300" dirty="0" smtClean="0">
                <a:cs typeface="B Nazanin" panose="00000400000000000000" pitchFamily="2" charset="-78"/>
              </a:rPr>
              <a:t>: </a:t>
            </a:r>
            <a:r>
              <a:rPr lang="ar-SA" sz="3300" dirty="0" smtClean="0">
                <a:cs typeface="B Nazanin" panose="00000400000000000000" pitchFamily="2" charset="-78"/>
              </a:rPr>
              <a:t>مجموع </a:t>
            </a:r>
            <a:r>
              <a:rPr lang="ar-SA" sz="3300" dirty="0">
                <a:cs typeface="B Nazanin" panose="00000400000000000000" pitchFamily="2" charset="-78"/>
              </a:rPr>
              <a:t>ارجاعات مقالات </a:t>
            </a:r>
            <a:r>
              <a:rPr lang="fa-IR" sz="3300" dirty="0">
                <a:cs typeface="B Nazanin" panose="00000400000000000000" pitchFamily="2" charset="-78"/>
              </a:rPr>
              <a:t>۹</a:t>
            </a:r>
            <a:r>
              <a:rPr lang="ar-SA" sz="3300" dirty="0">
                <a:cs typeface="B Nazanin" panose="00000400000000000000" pitchFamily="2" charset="-78"/>
              </a:rPr>
              <a:t> استاد برتر دانشگاه بر اساس پروفایل</a:t>
            </a:r>
            <a:r>
              <a:rPr lang="en-US" sz="3300" dirty="0">
                <a:cs typeface="B Nazanin" panose="00000400000000000000" pitchFamily="2" charset="-78"/>
              </a:rPr>
              <a:t> Google Scholar </a:t>
            </a:r>
            <a:r>
              <a:rPr lang="ar-SA" sz="3300" dirty="0">
                <a:cs typeface="B Nazanin" panose="00000400000000000000" pitchFamily="2" charset="-78"/>
              </a:rPr>
              <a:t>را مورد بررسی قرار می </a:t>
            </a:r>
            <a:r>
              <a:rPr lang="ar-SA" sz="3300" dirty="0" smtClean="0">
                <a:cs typeface="B Nazanin" panose="00000400000000000000" pitchFamily="2" charset="-78"/>
              </a:rPr>
              <a:t>دهد</a:t>
            </a:r>
            <a:r>
              <a:rPr lang="fa-IR" sz="3300" dirty="0" smtClean="0">
                <a:cs typeface="B Nazanin" panose="00000400000000000000" pitchFamily="2" charset="-78"/>
              </a:rPr>
              <a:t>.</a:t>
            </a:r>
            <a:endParaRPr lang="en-US" sz="3300" dirty="0">
              <a:cs typeface="B Nazanin" panose="00000400000000000000" pitchFamily="2" charset="-78"/>
            </a:endParaRPr>
          </a:p>
          <a:p>
            <a:pPr lvl="0" algn="just" rtl="1" fontAlgn="base">
              <a:lnSpc>
                <a:spcPct val="170000"/>
              </a:lnSpc>
            </a:pPr>
            <a:r>
              <a:rPr lang="ar-SA" sz="3300" dirty="0">
                <a:cs typeface="B Nazanin" panose="00000400000000000000" pitchFamily="2" charset="-78"/>
              </a:rPr>
              <a:t>شاخص</a:t>
            </a:r>
            <a:r>
              <a:rPr lang="en-US" sz="3300" dirty="0">
                <a:cs typeface="B Nazanin" panose="00000400000000000000" pitchFamily="2" charset="-78"/>
              </a:rPr>
              <a:t> </a:t>
            </a:r>
            <a:r>
              <a:rPr lang="en-US" sz="3300" dirty="0" smtClean="0">
                <a:cs typeface="B Nazanin" panose="00000400000000000000" pitchFamily="2" charset="-78"/>
              </a:rPr>
              <a:t>EXCELLENCE </a:t>
            </a:r>
            <a:r>
              <a:rPr lang="fa-IR" sz="3300" dirty="0" smtClean="0">
                <a:cs typeface="B Nazanin" panose="00000400000000000000" pitchFamily="2" charset="-78"/>
              </a:rPr>
              <a:t>: </a:t>
            </a:r>
            <a:r>
              <a:rPr lang="ar-SA" sz="3300" dirty="0" smtClean="0">
                <a:cs typeface="B Nazanin" panose="00000400000000000000" pitchFamily="2" charset="-78"/>
              </a:rPr>
              <a:t>این </a:t>
            </a:r>
            <a:r>
              <a:rPr lang="ar-SA" sz="3300" dirty="0">
                <a:cs typeface="B Nazanin" panose="00000400000000000000" pitchFamily="2" charset="-78"/>
              </a:rPr>
              <a:t>شاخص نیز تعداد مقالات دانشگاهی که بیشترین ارجاع را داشته‌اند را در بین سال‌های </a:t>
            </a:r>
            <a:r>
              <a:rPr lang="fa-IR" sz="3300" dirty="0">
                <a:cs typeface="B Nazanin" panose="00000400000000000000" pitchFamily="2" charset="-78"/>
              </a:rPr>
              <a:t>۲۰۱۲</a:t>
            </a:r>
            <a:r>
              <a:rPr lang="ar-SA" sz="3300" dirty="0">
                <a:cs typeface="B Nazanin" panose="00000400000000000000" pitchFamily="2" charset="-78"/>
              </a:rPr>
              <a:t> تا </a:t>
            </a:r>
            <a:r>
              <a:rPr lang="fa-IR" sz="3300" dirty="0">
                <a:cs typeface="B Nazanin" panose="00000400000000000000" pitchFamily="2" charset="-78"/>
              </a:rPr>
              <a:t>۲۰۱۶</a:t>
            </a:r>
            <a:r>
              <a:rPr lang="ar-SA" sz="3300" dirty="0">
                <a:cs typeface="B Nazanin" panose="00000400000000000000" pitchFamily="2" charset="-78"/>
              </a:rPr>
              <a:t> بر اساس</a:t>
            </a:r>
            <a:r>
              <a:rPr lang="en-US" sz="3300" dirty="0">
                <a:cs typeface="B Nazanin" panose="00000400000000000000" pitchFamily="2" charset="-78"/>
              </a:rPr>
              <a:t> </a:t>
            </a:r>
            <a:r>
              <a:rPr lang="fa-IR" sz="3300" dirty="0" smtClean="0">
                <a:cs typeface="B Nazanin" panose="00000400000000000000" pitchFamily="2" charset="-78"/>
              </a:rPr>
              <a:t> </a:t>
            </a:r>
            <a:r>
              <a:rPr lang="en-US" sz="3300" dirty="0" err="1" smtClean="0">
                <a:cs typeface="B Nazanin" panose="00000400000000000000" pitchFamily="2" charset="-78"/>
              </a:rPr>
              <a:t>Scimago</a:t>
            </a:r>
            <a:r>
              <a:rPr lang="en-US" sz="3300" dirty="0" smtClean="0">
                <a:cs typeface="B Nazanin" panose="00000400000000000000" pitchFamily="2" charset="-78"/>
              </a:rPr>
              <a:t> </a:t>
            </a:r>
            <a:r>
              <a:rPr lang="fa-IR" sz="3300" dirty="0" smtClean="0">
                <a:cs typeface="B Nazanin" panose="00000400000000000000" pitchFamily="2" charset="-78"/>
              </a:rPr>
              <a:t> </a:t>
            </a:r>
            <a:r>
              <a:rPr lang="ar-SA" sz="3300" dirty="0" smtClean="0">
                <a:cs typeface="B Nazanin" panose="00000400000000000000" pitchFamily="2" charset="-78"/>
              </a:rPr>
              <a:t>مورد </a:t>
            </a:r>
            <a:r>
              <a:rPr lang="ar-SA" sz="3300" dirty="0">
                <a:cs typeface="B Nazanin" panose="00000400000000000000" pitchFamily="2" charset="-78"/>
              </a:rPr>
              <a:t>بررسی قرار می دهند. </a:t>
            </a:r>
            <a:endParaRPr lang="en-US"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A826134C-59A8-40F1-B510-E05257757E25}" type="slidenum">
              <a:rPr lang="en-US" smtClean="0"/>
              <a:t>13</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2114259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780" y="249216"/>
            <a:ext cx="10515600" cy="948520"/>
          </a:xfrm>
        </p:spPr>
        <p:txBody>
          <a:bodyPr>
            <a:normAutofit/>
          </a:bodyPr>
          <a:lstStyle/>
          <a:p>
            <a:pPr algn="r" rtl="1"/>
            <a:r>
              <a:rPr lang="en-US" sz="2400" b="1" dirty="0" smtClean="0">
                <a:cs typeface="B Nazanin" panose="00000400000000000000" pitchFamily="2" charset="-78"/>
              </a:rPr>
              <a:t>Ranking</a:t>
            </a:r>
            <a:r>
              <a:rPr lang="fa-IR" sz="2400" b="1" dirty="0" smtClean="0">
                <a:cs typeface="B Nazanin" panose="00000400000000000000" pitchFamily="2" charset="-78"/>
              </a:rPr>
              <a:t> : رتبه بندی</a:t>
            </a:r>
            <a:endParaRPr lang="en-US" sz="2400" b="1" dirty="0">
              <a:cs typeface="B Nazanin" panose="00000400000000000000" pitchFamily="2" charset="-78"/>
            </a:endParaRPr>
          </a:p>
        </p:txBody>
      </p:sp>
      <p:sp>
        <p:nvSpPr>
          <p:cNvPr id="3" name="Content Placeholder 2"/>
          <p:cNvSpPr>
            <a:spLocks noGrp="1"/>
          </p:cNvSpPr>
          <p:nvPr>
            <p:ph idx="1"/>
          </p:nvPr>
        </p:nvSpPr>
        <p:spPr>
          <a:xfrm>
            <a:off x="553792" y="1197736"/>
            <a:ext cx="11101588" cy="5151548"/>
          </a:xfrm>
        </p:spPr>
        <p:txBody>
          <a:bodyPr>
            <a:normAutofit fontScale="70000" lnSpcReduction="20000"/>
          </a:bodyPr>
          <a:lstStyle/>
          <a:p>
            <a:pPr marL="0" indent="0" algn="r" rtl="1">
              <a:lnSpc>
                <a:spcPct val="120000"/>
              </a:lnSpc>
              <a:buNone/>
            </a:pPr>
            <a:r>
              <a:rPr lang="fa-IR" b="1" dirty="0" smtClean="0">
                <a:cs typeface="B Nazanin" panose="00000400000000000000" pitchFamily="2" charset="-78"/>
              </a:rPr>
              <a:t>به طور کلی 5 مرحله برای رتبه بندی وجود دارد : </a:t>
            </a:r>
          </a:p>
          <a:p>
            <a:pPr marL="0" indent="0" algn="r" rtl="1">
              <a:lnSpc>
                <a:spcPct val="120000"/>
              </a:lnSpc>
              <a:buNone/>
            </a:pPr>
            <a:r>
              <a:rPr lang="fa-IR" dirty="0" smtClean="0">
                <a:solidFill>
                  <a:srgbClr val="FF0000"/>
                </a:solidFill>
                <a:cs typeface="B Nazanin" panose="00000400000000000000" pitchFamily="2" charset="-78"/>
              </a:rPr>
              <a:t>مرحله 1: طبقه بندی</a:t>
            </a:r>
          </a:p>
          <a:p>
            <a:pPr marL="0" indent="0" algn="r" rtl="1">
              <a:lnSpc>
                <a:spcPct val="120000"/>
              </a:lnSpc>
              <a:buNone/>
            </a:pPr>
            <a:r>
              <a:rPr lang="fa-IR" dirty="0" smtClean="0">
                <a:cs typeface="B Nazanin" panose="00000400000000000000" pitchFamily="2" charset="-78"/>
              </a:rPr>
              <a:t>در این مرحله گوکل در نظر میگیرد این عبارت جستجو شده در چه دسته بندی است .</a:t>
            </a:r>
          </a:p>
          <a:p>
            <a:pPr marL="0" indent="0" algn="r" rtl="1">
              <a:lnSpc>
                <a:spcPct val="120000"/>
              </a:lnSpc>
              <a:buNone/>
            </a:pPr>
            <a:r>
              <a:rPr lang="fa-IR" dirty="0" smtClean="0">
                <a:solidFill>
                  <a:srgbClr val="FF0000"/>
                </a:solidFill>
                <a:cs typeface="B Nazanin" panose="00000400000000000000" pitchFamily="2" charset="-78"/>
              </a:rPr>
              <a:t>مرحله 2: زمینه </a:t>
            </a:r>
          </a:p>
          <a:p>
            <a:pPr marL="0" indent="0" algn="r" rtl="1">
              <a:lnSpc>
                <a:spcPct val="120000"/>
              </a:lnSpc>
              <a:buNone/>
            </a:pPr>
            <a:r>
              <a:rPr lang="fa-IR" dirty="0" smtClean="0">
                <a:cs typeface="B Nazanin" panose="00000400000000000000" pitchFamily="2" charset="-78"/>
              </a:rPr>
              <a:t>در این مرحله به بررسی فرد جستجو کننده می پردازد به طور مثال پارامترهایی همچون :</a:t>
            </a:r>
          </a:p>
          <a:p>
            <a:pPr marL="0" indent="0" algn="r" rtl="1">
              <a:lnSpc>
                <a:spcPct val="120000"/>
              </a:lnSpc>
              <a:buNone/>
            </a:pPr>
            <a:r>
              <a:rPr lang="fa-IR" dirty="0" smtClean="0">
                <a:cs typeface="B Nazanin" panose="00000400000000000000" pitchFamily="2" charset="-78"/>
              </a:rPr>
              <a:t>محل ، زمان ، آیا پرس و جو یک سوال است ؟ و ... می پردازد .</a:t>
            </a:r>
          </a:p>
          <a:p>
            <a:pPr marL="0" indent="0" algn="r" rtl="1">
              <a:lnSpc>
                <a:spcPct val="120000"/>
              </a:lnSpc>
              <a:buNone/>
            </a:pPr>
            <a:r>
              <a:rPr lang="fa-IR" dirty="0" smtClean="0">
                <a:solidFill>
                  <a:srgbClr val="FF0000"/>
                </a:solidFill>
                <a:cs typeface="B Nazanin" panose="00000400000000000000" pitchFamily="2" charset="-78"/>
              </a:rPr>
              <a:t>مرحله 3: وزنه ها</a:t>
            </a:r>
          </a:p>
          <a:p>
            <a:pPr marL="0" indent="0" algn="r" rtl="1">
              <a:lnSpc>
                <a:spcPct val="120000"/>
              </a:lnSpc>
              <a:buNone/>
            </a:pPr>
            <a:r>
              <a:rPr lang="fa-IR" dirty="0" smtClean="0">
                <a:cs typeface="B Nazanin" panose="00000400000000000000" pitchFamily="2" charset="-78"/>
              </a:rPr>
              <a:t>در این مرحله با استفاده از الگوریتم هایی همچون </a:t>
            </a:r>
            <a:r>
              <a:rPr lang="en-US" dirty="0" smtClean="0">
                <a:cs typeface="B Nazanin" panose="00000400000000000000" pitchFamily="2" charset="-78"/>
              </a:rPr>
              <a:t>Rank Brain</a:t>
            </a:r>
            <a:r>
              <a:rPr lang="fa-IR" dirty="0" smtClean="0">
                <a:cs typeface="B Nazanin" panose="00000400000000000000" pitchFamily="2" charset="-78"/>
              </a:rPr>
              <a:t> بررسی می کند سیگنال های کدام وبسایت قوی تر است و بار بیشتری دارد .</a:t>
            </a:r>
          </a:p>
          <a:p>
            <a:pPr marL="0" indent="0" algn="r" rtl="1">
              <a:lnSpc>
                <a:spcPct val="120000"/>
              </a:lnSpc>
              <a:buNone/>
            </a:pPr>
            <a:r>
              <a:rPr lang="fa-IR" dirty="0" smtClean="0">
                <a:solidFill>
                  <a:srgbClr val="FF0000"/>
                </a:solidFill>
                <a:cs typeface="B Nazanin" panose="00000400000000000000" pitchFamily="2" charset="-78"/>
              </a:rPr>
              <a:t>مرحله 4 : چیدمان</a:t>
            </a:r>
          </a:p>
          <a:p>
            <a:pPr marL="0" indent="0" algn="r" rtl="1">
              <a:lnSpc>
                <a:spcPct val="120000"/>
              </a:lnSpc>
              <a:buNone/>
            </a:pPr>
            <a:r>
              <a:rPr lang="fa-IR" dirty="0" smtClean="0">
                <a:cs typeface="B Nazanin" panose="00000400000000000000" pitchFamily="2" charset="-78"/>
              </a:rPr>
              <a:t>در این بخش گوکل نتایج را بر اساس جایگشت های مختلف که ممکن است هدف کاربر را محقق کند میچیند .</a:t>
            </a:r>
          </a:p>
          <a:p>
            <a:pPr marL="0" indent="0" algn="r" rtl="1">
              <a:lnSpc>
                <a:spcPct val="120000"/>
              </a:lnSpc>
              <a:buNone/>
            </a:pPr>
            <a:r>
              <a:rPr lang="fa-IR" dirty="0" smtClean="0">
                <a:solidFill>
                  <a:srgbClr val="FF0000"/>
                </a:solidFill>
                <a:cs typeface="B Nazanin" panose="00000400000000000000" pitchFamily="2" charset="-78"/>
              </a:rPr>
              <a:t>مرحله 5: رتبه بندی</a:t>
            </a:r>
            <a:endParaRPr lang="en-US" dirty="0">
              <a:solidFill>
                <a:srgbClr val="FF0000"/>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A826134C-59A8-40F1-B510-E05257757E25}" type="slidenum">
              <a:rPr lang="en-US" smtClean="0"/>
              <a:t>14</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939617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6214"/>
            <a:ext cx="10515600" cy="6168980"/>
          </a:xfrm>
        </p:spPr>
        <p:txBody>
          <a:bodyPr>
            <a:normAutofit fontScale="92500" lnSpcReduction="10000"/>
          </a:bodyPr>
          <a:lstStyle/>
          <a:p>
            <a:pPr marL="0" indent="0" algn="r" rtl="1">
              <a:lnSpc>
                <a:spcPct val="150000"/>
              </a:lnSpc>
              <a:buNone/>
            </a:pPr>
            <a:r>
              <a:rPr lang="fa-IR" sz="2000" dirty="0" smtClean="0">
                <a:solidFill>
                  <a:srgbClr val="FF0000"/>
                </a:solidFill>
                <a:cs typeface="B Titr" panose="00000700000000000000" pitchFamily="2" charset="-78"/>
              </a:rPr>
              <a:t>رتبه بندی :</a:t>
            </a:r>
          </a:p>
          <a:p>
            <a:pPr marL="0" indent="0" algn="just" rtl="1">
              <a:lnSpc>
                <a:spcPct val="150000"/>
              </a:lnSpc>
              <a:buNone/>
            </a:pPr>
            <a:r>
              <a:rPr lang="fa-IR" sz="2000" dirty="0" smtClean="0">
                <a:cs typeface="B Nazanin" panose="00000400000000000000" pitchFamily="2" charset="-78"/>
              </a:rPr>
              <a:t>فاکتورهای رتبه بندی عواملی هستند که توسط موتورهای جستجو برای ارائه نتایج بهتر به کاربران شناخته شده اند و برای رتبه بندی نتایج استفاده می شوند . الگوریتم های گوگل مسئول تطبیق فاکتورهای </a:t>
            </a:r>
            <a:r>
              <a:rPr lang="fa-IR" sz="2000" dirty="0" smtClean="0">
                <a:cs typeface="B Nazanin" panose="00000400000000000000" pitchFamily="2" charset="-78"/>
              </a:rPr>
              <a:t>رتبه </a:t>
            </a:r>
            <a:r>
              <a:rPr lang="fa-IR" sz="2000" dirty="0" smtClean="0">
                <a:cs typeface="B Nazanin" panose="00000400000000000000" pitchFamily="2" charset="-78"/>
              </a:rPr>
              <a:t>بندی با نتایج جستجو و جستجوی کاربران هستند .</a:t>
            </a:r>
          </a:p>
          <a:p>
            <a:pPr marL="0" indent="0" algn="r" rtl="1">
              <a:lnSpc>
                <a:spcPct val="150000"/>
              </a:lnSpc>
              <a:buNone/>
            </a:pPr>
            <a:r>
              <a:rPr lang="fa-IR" sz="2000" dirty="0" smtClean="0">
                <a:cs typeface="B Nazanin" panose="00000400000000000000" pitchFamily="2" charset="-78"/>
              </a:rPr>
              <a:t>1- فاکتورهای داخل سایت (ارتباط) :</a:t>
            </a:r>
          </a:p>
          <a:p>
            <a:pPr marL="0" indent="0" algn="just" rtl="1">
              <a:lnSpc>
                <a:spcPct val="150000"/>
              </a:lnSpc>
              <a:buNone/>
            </a:pPr>
            <a:r>
              <a:rPr lang="fa-IR" sz="2000" dirty="0" smtClean="0">
                <a:cs typeface="B Nazanin" panose="00000400000000000000" pitchFamily="2" charset="-78"/>
              </a:rPr>
              <a:t>مهم ترین فاکتورهای گوگل مربوط به فاکتورهای داخل سایت هستند . در وهله اول گوکل باید متوجه شود کدام اطلاعات ایندکس شده ، بیشترین ارتباط را با جستجوی کاربر دارد . مثلا اگر کاربری عبارت هرمزگان را در گوکل سرچ کند گوکل نمی تواند به او نتایج مربوط به تهران را نشان دهد .</a:t>
            </a:r>
          </a:p>
          <a:p>
            <a:pPr marL="0" indent="0" algn="r" rtl="1">
              <a:lnSpc>
                <a:spcPct val="150000"/>
              </a:lnSpc>
              <a:buNone/>
            </a:pPr>
            <a:r>
              <a:rPr lang="fa-IR" sz="2000" dirty="0" smtClean="0">
                <a:cs typeface="B Nazanin" panose="00000400000000000000" pitchFamily="2" charset="-78"/>
              </a:rPr>
              <a:t>2- فاکتورهای خارج سایت (اعتبار):</a:t>
            </a:r>
          </a:p>
          <a:p>
            <a:pPr marL="0" indent="0" algn="r" rtl="1">
              <a:lnSpc>
                <a:spcPct val="150000"/>
              </a:lnSpc>
              <a:buNone/>
            </a:pPr>
            <a:r>
              <a:rPr lang="fa-IR" sz="2000" dirty="0" smtClean="0">
                <a:cs typeface="B Nazanin" panose="00000400000000000000" pitchFamily="2" charset="-78"/>
              </a:rPr>
              <a:t>بعد از اینکه گوکل متوجه ارتباط صفحه با نتایج جستجو شد ، حالا </a:t>
            </a:r>
            <a:r>
              <a:rPr lang="fa-IR" sz="2000" u="sng" dirty="0" smtClean="0">
                <a:cs typeface="B Nazanin" panose="00000400000000000000" pitchFamily="2" charset="-78"/>
              </a:rPr>
              <a:t>اعتبار صفحه </a:t>
            </a:r>
            <a:r>
              <a:rPr lang="fa-IR" sz="2000" dirty="0" smtClean="0">
                <a:cs typeface="B Nazanin" panose="00000400000000000000" pitchFamily="2" charset="-78"/>
              </a:rPr>
              <a:t>را مورد سنجش قرار می دهد .</a:t>
            </a:r>
          </a:p>
          <a:p>
            <a:pPr marL="0" indent="0" algn="r" rtl="1">
              <a:lnSpc>
                <a:spcPct val="150000"/>
              </a:lnSpc>
              <a:buNone/>
            </a:pPr>
            <a:r>
              <a:rPr lang="fa-IR" sz="2000" dirty="0" smtClean="0">
                <a:cs typeface="B Nazanin" panose="00000400000000000000" pitchFamily="2" charset="-78"/>
              </a:rPr>
              <a:t>3- فاکتورهای تجربه کاربری(تجربه جستجو) :</a:t>
            </a:r>
          </a:p>
          <a:p>
            <a:pPr marL="0" indent="0" algn="just" rtl="1">
              <a:lnSpc>
                <a:spcPct val="150000"/>
              </a:lnSpc>
              <a:buNone/>
            </a:pPr>
            <a:r>
              <a:rPr lang="fa-IR" sz="2000" dirty="0" smtClean="0">
                <a:cs typeface="B Nazanin" panose="00000400000000000000" pitchFamily="2" charset="-78"/>
              </a:rPr>
              <a:t>فاکتورهای تجربه کاربری در بعضی اوقات مهم تر از فاکتورهای اعتبار سایت هستند و در بعضی اوقات اهمیت کمتری دارند . اما در هر صورت گوکل با استفاده از سیگنال های قابل سنجش متوجه می شود کاربر تا چه حد از محتوای صفحه لذ</a:t>
            </a:r>
            <a:r>
              <a:rPr lang="fa-IR" sz="2000" dirty="0">
                <a:cs typeface="B Nazanin" panose="00000400000000000000" pitchFamily="2" charset="-78"/>
              </a:rPr>
              <a:t>ت</a:t>
            </a:r>
            <a:r>
              <a:rPr lang="fa-IR" sz="2000" dirty="0" smtClean="0">
                <a:cs typeface="B Nazanin" panose="00000400000000000000" pitchFamily="2" charset="-78"/>
              </a:rPr>
              <a:t> برده است .</a:t>
            </a:r>
            <a:endParaRPr lang="en-US" sz="20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A826134C-59A8-40F1-B510-E05257757E25}" type="slidenum">
              <a:rPr lang="en-US" smtClean="0"/>
              <a:t>15</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3292852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231" y="840841"/>
            <a:ext cx="10515600" cy="1008108"/>
          </a:xfrm>
        </p:spPr>
        <p:txBody>
          <a:bodyPr>
            <a:normAutofit/>
          </a:bodyPr>
          <a:lstStyle/>
          <a:p>
            <a:pPr algn="r" rtl="1"/>
            <a:r>
              <a:rPr lang="fa-IR" sz="2400" b="1" dirty="0" smtClean="0">
                <a:solidFill>
                  <a:srgbClr val="FF0000"/>
                </a:solidFill>
                <a:cs typeface="B Nazanin" panose="00000400000000000000" pitchFamily="2" charset="-78"/>
              </a:rPr>
              <a:t>منظور از کلمات کلیدی چیست :</a:t>
            </a:r>
            <a:endParaRPr lang="en-US" sz="24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941231" y="2007210"/>
            <a:ext cx="10515600" cy="969090"/>
          </a:xfrm>
        </p:spPr>
        <p:txBody>
          <a:bodyPr>
            <a:normAutofit/>
          </a:bodyPr>
          <a:lstStyle/>
          <a:p>
            <a:pPr marL="0" indent="0" algn="r" rtl="1">
              <a:buNone/>
            </a:pPr>
            <a:r>
              <a:rPr lang="fa-IR" sz="2400" dirty="0" smtClean="0">
                <a:cs typeface="B Nazanin" panose="00000400000000000000" pitchFamily="2" charset="-78"/>
              </a:rPr>
              <a:t>کلمات مهمی که نشانگر موضوع محتوا شما هستند .</a:t>
            </a:r>
          </a:p>
          <a:p>
            <a:pPr marL="0" indent="0" algn="r" rtl="1">
              <a:buNone/>
            </a:pPr>
            <a:r>
              <a:rPr lang="fa-IR" sz="2400" dirty="0" smtClean="0">
                <a:cs typeface="B Nazanin" panose="00000400000000000000" pitchFamily="2" charset="-78"/>
              </a:rPr>
              <a:t>در دید سئو کلماتی که جستجوگران استفاده می کنند کلمات کلیدی محسوب می شوند .</a:t>
            </a:r>
            <a:endParaRPr lang="en-US" sz="2400" dirty="0">
              <a:cs typeface="B Nazanin" panose="00000400000000000000" pitchFamily="2" charset="-78"/>
            </a:endParaRPr>
          </a:p>
        </p:txBody>
      </p:sp>
      <p:sp>
        <p:nvSpPr>
          <p:cNvPr id="4" name="Title 1"/>
          <p:cNvSpPr txBox="1">
            <a:spLocks/>
          </p:cNvSpPr>
          <p:nvPr/>
        </p:nvSpPr>
        <p:spPr>
          <a:xfrm>
            <a:off x="941231" y="3292822"/>
            <a:ext cx="10515600" cy="182572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ct val="150000"/>
              </a:lnSpc>
            </a:pPr>
            <a:r>
              <a:rPr lang="fa-IR" sz="2400" b="1" dirty="0" smtClean="0">
                <a:solidFill>
                  <a:srgbClr val="FF0000"/>
                </a:solidFill>
                <a:cs typeface="B Nazanin" panose="00000400000000000000" pitchFamily="2" charset="-78"/>
              </a:rPr>
              <a:t>چرا کلمات کلیدی مهم است ؟</a:t>
            </a:r>
          </a:p>
          <a:p>
            <a:pPr algn="just" rtl="1">
              <a:lnSpc>
                <a:spcPct val="150000"/>
              </a:lnSpc>
            </a:pPr>
            <a:r>
              <a:rPr lang="fa-IR" sz="2400" dirty="0" smtClean="0">
                <a:cs typeface="B Nazanin" panose="00000400000000000000" pitchFamily="2" charset="-78"/>
              </a:rPr>
              <a:t>برای جذب ترافیک و رتبه بالا از گوکل باید بتواند محتوایی در اختیار مخاطب بگذارید که او را جذب کند و نیاز او را برطرف کند . برای برطرف کردن نیاز باید در ابتدا نیاز را شناسایی کنید و کلمات کلیدی حکم نیاز مخاطب ما را دارند.</a:t>
            </a:r>
            <a:endParaRPr lang="en-US" sz="2400" dirty="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A826134C-59A8-40F1-B510-E05257757E25}" type="slidenum">
              <a:rPr lang="en-US" smtClean="0"/>
              <a:t>16</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
        <p:nvSpPr>
          <p:cNvPr id="9"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کلمات کلیدی</a:t>
            </a:r>
            <a:endParaRPr lang="en-US" sz="2000" dirty="0">
              <a:solidFill>
                <a:srgbClr val="FF0000"/>
              </a:solidFill>
              <a:cs typeface="B Titr" panose="00000700000000000000" pitchFamily="2" charset="-78"/>
            </a:endParaRPr>
          </a:p>
        </p:txBody>
      </p:sp>
    </p:spTree>
    <p:extLst>
      <p:ext uri="{BB962C8B-B14F-4D97-AF65-F5344CB8AC3E}">
        <p14:creationId xmlns:p14="http://schemas.microsoft.com/office/powerpoint/2010/main" val="3008866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230" y="1014985"/>
            <a:ext cx="10515600" cy="566670"/>
          </a:xfrm>
        </p:spPr>
        <p:txBody>
          <a:bodyPr>
            <a:normAutofit/>
          </a:bodyPr>
          <a:lstStyle/>
          <a:p>
            <a:pPr algn="r" rtl="1"/>
            <a:r>
              <a:rPr lang="fa-IR" sz="2400" b="1" dirty="0" smtClean="0">
                <a:solidFill>
                  <a:srgbClr val="FF0000"/>
                </a:solidFill>
                <a:cs typeface="B Nazanin" panose="00000400000000000000" pitchFamily="2" charset="-78"/>
              </a:rPr>
              <a:t>موارد قابل توجه در انتخاب کلمات کلیدی</a:t>
            </a:r>
            <a:endParaRPr lang="en-US" sz="24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605307" y="1892526"/>
            <a:ext cx="10800008" cy="2562896"/>
          </a:xfrm>
        </p:spPr>
        <p:txBody>
          <a:bodyPr>
            <a:noAutofit/>
          </a:bodyPr>
          <a:lstStyle/>
          <a:p>
            <a:pPr marL="0" indent="0" algn="r" rtl="1">
              <a:lnSpc>
                <a:spcPct val="150000"/>
              </a:lnSpc>
              <a:buNone/>
            </a:pPr>
            <a:r>
              <a:rPr lang="fa-IR" sz="2200" dirty="0" smtClean="0">
                <a:cs typeface="B Nazanin" panose="00000400000000000000" pitchFamily="2" charset="-78"/>
              </a:rPr>
              <a:t>بهتر است زمانی که قصد داریم کلمات کلیدی مورد نظر یک صفحه را تعیین می کنیم به موارد زیر توجه داشته باشیم :</a:t>
            </a:r>
          </a:p>
          <a:p>
            <a:pPr marL="0" indent="0" algn="r" rtl="1">
              <a:lnSpc>
                <a:spcPct val="150000"/>
              </a:lnSpc>
              <a:buNone/>
            </a:pPr>
            <a:r>
              <a:rPr lang="fa-IR" sz="2200" dirty="0" smtClean="0">
                <a:cs typeface="B Nazanin" panose="00000400000000000000" pitchFamily="2" charset="-78"/>
              </a:rPr>
              <a:t>1- میزان سختی کلمه یا کلمات کلیدی مورد نظر</a:t>
            </a:r>
          </a:p>
          <a:p>
            <a:pPr marL="0" indent="0" algn="r" rtl="1">
              <a:lnSpc>
                <a:spcPct val="150000"/>
              </a:lnSpc>
              <a:buNone/>
            </a:pPr>
            <a:r>
              <a:rPr lang="fa-IR" sz="2200" dirty="0" smtClean="0">
                <a:cs typeface="B Nazanin" panose="00000400000000000000" pitchFamily="2" charset="-78"/>
              </a:rPr>
              <a:t>2- تناسب کلمات کلیدی مورد نظر با محتوای صفحه و زمینه فعالیت موضوعی سایت</a:t>
            </a:r>
          </a:p>
          <a:p>
            <a:pPr marL="0" indent="0" algn="r" rtl="1">
              <a:lnSpc>
                <a:spcPct val="150000"/>
              </a:lnSpc>
              <a:buNone/>
            </a:pPr>
            <a:r>
              <a:rPr lang="fa-IR" sz="2200" dirty="0" smtClean="0">
                <a:cs typeface="B Nazanin" panose="00000400000000000000" pitchFamily="2" charset="-78"/>
              </a:rPr>
              <a:t>3- توجه به میزان بازخورد مثبت کلیدی مورد نظر</a:t>
            </a:r>
            <a:endParaRPr lang="en-US" sz="2200" dirty="0">
              <a:cs typeface="B Nazanin" panose="00000400000000000000" pitchFamily="2" charset="-78"/>
            </a:endParaRPr>
          </a:p>
        </p:txBody>
      </p:sp>
      <p:sp>
        <p:nvSpPr>
          <p:cNvPr id="4" name="Content Placeholder 2"/>
          <p:cNvSpPr txBox="1">
            <a:spLocks/>
          </p:cNvSpPr>
          <p:nvPr/>
        </p:nvSpPr>
        <p:spPr>
          <a:xfrm>
            <a:off x="1481070" y="4455422"/>
            <a:ext cx="9924245" cy="1661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50000"/>
              </a:lnSpc>
              <a:buFont typeface="Arial" panose="020B0604020202020204" pitchFamily="34" charset="0"/>
              <a:buNone/>
            </a:pPr>
            <a:r>
              <a:rPr lang="fa-IR" sz="2200" dirty="0" smtClean="0">
                <a:cs typeface="B Nazanin" panose="00000400000000000000" pitchFamily="2" charset="-78"/>
              </a:rPr>
              <a:t>هر قدر سطح سختی کلمات کلیدی بالا می رود امکان کسب رتبه بالاتر در نتایج جستجوی گوگل کمتر می شود .</a:t>
            </a:r>
          </a:p>
          <a:p>
            <a:pPr marL="0" indent="0" algn="r" rtl="1">
              <a:lnSpc>
                <a:spcPct val="150000"/>
              </a:lnSpc>
              <a:buFont typeface="Arial" panose="020B0604020202020204" pitchFamily="34" charset="0"/>
              <a:buNone/>
            </a:pPr>
            <a:endParaRPr lang="fa-IR" sz="2200" dirty="0" smtClean="0">
              <a:cs typeface="B Nazanin" panose="00000400000000000000" pitchFamily="2" charset="-78"/>
            </a:endParaRPr>
          </a:p>
        </p:txBody>
      </p:sp>
      <p:sp>
        <p:nvSpPr>
          <p:cNvPr id="7" name="Slide Number Placeholder 6"/>
          <p:cNvSpPr>
            <a:spLocks noGrp="1"/>
          </p:cNvSpPr>
          <p:nvPr>
            <p:ph type="sldNum" sz="quarter" idx="12"/>
          </p:nvPr>
        </p:nvSpPr>
        <p:spPr/>
        <p:txBody>
          <a:bodyPr/>
          <a:lstStyle/>
          <a:p>
            <a:fld id="{A826134C-59A8-40F1-B510-E05257757E25}" type="slidenum">
              <a:rPr lang="en-US" smtClean="0"/>
              <a:t>17</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
        <p:nvSpPr>
          <p:cNvPr id="10"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کلمات کلیدی</a:t>
            </a:r>
            <a:endParaRPr lang="en-US" sz="2000" dirty="0">
              <a:solidFill>
                <a:srgbClr val="FF0000"/>
              </a:solidFill>
              <a:cs typeface="B Titr" panose="00000700000000000000" pitchFamily="2" charset="-78"/>
            </a:endParaRPr>
          </a:p>
        </p:txBody>
      </p:sp>
    </p:spTree>
    <p:extLst>
      <p:ext uri="{BB962C8B-B14F-4D97-AF65-F5344CB8AC3E}">
        <p14:creationId xmlns:p14="http://schemas.microsoft.com/office/powerpoint/2010/main" val="3972929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1231" y="837123"/>
            <a:ext cx="10515600" cy="2965316"/>
          </a:xfrm>
        </p:spPr>
        <p:txBody>
          <a:bodyPr>
            <a:normAutofit fontScale="70000" lnSpcReduction="20000"/>
          </a:bodyPr>
          <a:lstStyle/>
          <a:p>
            <a:pPr marL="0" indent="0" algn="just" rtl="1">
              <a:lnSpc>
                <a:spcPct val="150000"/>
              </a:lnSpc>
              <a:buNone/>
            </a:pPr>
            <a:r>
              <a:rPr lang="fa-IR" sz="2400" dirty="0" smtClean="0">
                <a:cs typeface="B Nazanin" panose="00000400000000000000" pitchFamily="2" charset="-78"/>
              </a:rPr>
              <a:t>- </a:t>
            </a:r>
            <a:r>
              <a:rPr lang="fa-IR" sz="2900" dirty="0" smtClean="0">
                <a:cs typeface="B Nazanin" panose="00000400000000000000" pitchFamily="2" charset="-78"/>
              </a:rPr>
              <a:t>کلیدواژه اصلی خود را در عنوان قراردهید.</a:t>
            </a:r>
          </a:p>
          <a:p>
            <a:pPr marL="0" indent="0" algn="just" rtl="1">
              <a:lnSpc>
                <a:spcPct val="150000"/>
              </a:lnSpc>
              <a:buNone/>
            </a:pPr>
            <a:r>
              <a:rPr lang="fa-IR" sz="2900" dirty="0" smtClean="0">
                <a:cs typeface="B Nazanin" panose="00000400000000000000" pitchFamily="2" charset="-78"/>
              </a:rPr>
              <a:t>- در صورت امکان کلمه کلیدی خود را اضافه کنید.</a:t>
            </a:r>
          </a:p>
          <a:p>
            <a:pPr marL="0" indent="0" algn="just" rtl="1">
              <a:lnSpc>
                <a:spcPct val="150000"/>
              </a:lnSpc>
              <a:buNone/>
            </a:pPr>
            <a:r>
              <a:rPr lang="fa-IR" sz="2900" dirty="0" smtClean="0">
                <a:cs typeface="B Nazanin" panose="00000400000000000000" pitchFamily="2" charset="-78"/>
              </a:rPr>
              <a:t>- استفاده از کلیدواژه ها در سراسر متن :</a:t>
            </a:r>
          </a:p>
          <a:p>
            <a:pPr marL="0" indent="0" algn="just" rtl="1">
              <a:lnSpc>
                <a:spcPct val="150000"/>
              </a:lnSpc>
              <a:buNone/>
            </a:pPr>
            <a:r>
              <a:rPr lang="fa-IR" sz="2900" dirty="0" smtClean="0">
                <a:cs typeface="B Nazanin" panose="00000400000000000000" pitchFamily="2" charset="-78"/>
              </a:rPr>
              <a:t>هر محتوای سئو شده ای باید بیش از یک کلمه کلیدی را مورد هدف قرار داد. این به این دلیل است که مردم از کلمات یا عبارات مختلفی برای پرسیدن یم سوال استفاده می کنند ، استفاده از کلیدوازه اصل و کلیدواژه های فرعی و مرتبط در بدنه متن و هدینگ ها و عنوان ها به بهینه سازی بهتر محتوای شما کمک زیادی می کند .</a:t>
            </a:r>
            <a:endParaRPr lang="en-US" sz="2900" dirty="0">
              <a:cs typeface="B Nazanin" panose="00000400000000000000" pitchFamily="2" charset="-78"/>
            </a:endParaRPr>
          </a:p>
        </p:txBody>
      </p:sp>
      <p:sp>
        <p:nvSpPr>
          <p:cNvPr id="4" name="Content Placeholder 2"/>
          <p:cNvSpPr txBox="1">
            <a:spLocks/>
          </p:cNvSpPr>
          <p:nvPr/>
        </p:nvSpPr>
        <p:spPr>
          <a:xfrm>
            <a:off x="941231" y="3744578"/>
            <a:ext cx="10515600" cy="27978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lnSpc>
                <a:spcPct val="150000"/>
              </a:lnSpc>
              <a:buFont typeface="Arial" panose="020B0604020202020204" pitchFamily="34" charset="0"/>
              <a:buNone/>
            </a:pPr>
            <a:r>
              <a:rPr lang="fa-IR" sz="2000" dirty="0" smtClean="0">
                <a:cs typeface="B Nazanin" panose="00000400000000000000" pitchFamily="2" charset="-78"/>
              </a:rPr>
              <a:t>- ابتدا چند جمله اول محتوای خود را واقعا کوتاه کنید :</a:t>
            </a:r>
          </a:p>
          <a:p>
            <a:pPr marL="0" indent="0" algn="just" rtl="1">
              <a:lnSpc>
                <a:spcPct val="150000"/>
              </a:lnSpc>
              <a:buFont typeface="Arial" panose="020B0604020202020204" pitchFamily="34" charset="0"/>
              <a:buNone/>
            </a:pPr>
            <a:r>
              <a:rPr lang="fa-IR" sz="2000" dirty="0" smtClean="0">
                <a:cs typeface="B Nazanin" panose="00000400000000000000" pitchFamily="2" charset="-78"/>
              </a:rPr>
              <a:t>تحقیقات نشان می دهد که مردم ترجیح می دهند جملات کوتاه بخوانند . خوانندگان همچنین بلوک های گسترده ای از متن را که از یک انتهای صفحه به انتهای دیگر پخش می شوند دوست ندارند .</a:t>
            </a:r>
          </a:p>
          <a:p>
            <a:pPr algn="just" rtl="1">
              <a:lnSpc>
                <a:spcPct val="150000"/>
              </a:lnSpc>
              <a:buFontTx/>
              <a:buChar char="-"/>
            </a:pPr>
            <a:r>
              <a:rPr lang="fa-IR" sz="2000" dirty="0" smtClean="0">
                <a:cs typeface="B Nazanin" panose="00000400000000000000" pitchFamily="2" charset="-78"/>
              </a:rPr>
              <a:t>مقدار زیادی چند رسانه ای به محتوای خود اضافه کنید : از ویدئو، صداها ، نمودارها و اینفوگرافیک ها استفاده کنید .</a:t>
            </a:r>
          </a:p>
          <a:p>
            <a:pPr marL="0" indent="0" algn="just" rtl="1">
              <a:lnSpc>
                <a:spcPct val="150000"/>
              </a:lnSpc>
              <a:buNone/>
            </a:pPr>
            <a:r>
              <a:rPr lang="fa-IR" sz="2000" dirty="0" smtClean="0">
                <a:cs typeface="B Nazanin" panose="00000400000000000000" pitchFamily="2" charset="-78"/>
              </a:rPr>
              <a:t>این کار باعث می شود فردی که حوصله خواندن ندارد ویوئو ببیند و یا پادکست شما را گوش دهد که تمام اینها بر جذب کمک میکند .</a:t>
            </a:r>
          </a:p>
        </p:txBody>
      </p:sp>
      <p:sp>
        <p:nvSpPr>
          <p:cNvPr id="5" name="Slide Number Placeholder 4"/>
          <p:cNvSpPr>
            <a:spLocks noGrp="1"/>
          </p:cNvSpPr>
          <p:nvPr>
            <p:ph type="sldNum" sz="quarter" idx="12"/>
          </p:nvPr>
        </p:nvSpPr>
        <p:spPr/>
        <p:txBody>
          <a:bodyPr/>
          <a:lstStyle/>
          <a:p>
            <a:fld id="{A826134C-59A8-40F1-B510-E05257757E25}" type="slidenum">
              <a:rPr lang="en-US" smtClean="0"/>
              <a:t>18</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
        <p:nvSpPr>
          <p:cNvPr id="8"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کلمات کلیدی</a:t>
            </a:r>
            <a:endParaRPr lang="en-US" sz="2000" dirty="0">
              <a:solidFill>
                <a:srgbClr val="FF0000"/>
              </a:solidFill>
              <a:cs typeface="B Titr" panose="00000700000000000000" pitchFamily="2" charset="-78"/>
            </a:endParaRPr>
          </a:p>
        </p:txBody>
      </p:sp>
    </p:spTree>
    <p:extLst>
      <p:ext uri="{BB962C8B-B14F-4D97-AF65-F5344CB8AC3E}">
        <p14:creationId xmlns:p14="http://schemas.microsoft.com/office/powerpoint/2010/main" val="2630161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609858" y="1751528"/>
            <a:ext cx="9151513" cy="25371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lnSpc>
                <a:spcPct val="150000"/>
              </a:lnSpc>
              <a:buFontTx/>
              <a:buChar char="-"/>
            </a:pPr>
            <a:r>
              <a:rPr lang="fa-IR" sz="2000" dirty="0" smtClean="0">
                <a:cs typeface="B Nazanin" panose="00000400000000000000" pitchFamily="2" charset="-78"/>
              </a:rPr>
              <a:t>از کلمه کلیدی خود در 100 کلمه اول متن استفاده کنید . زیرا هر چه کلمه بالاتر و زودتر ذکر شود گوگل آن محتوا را بیشتر برای عبارت ثبت میکند .</a:t>
            </a:r>
          </a:p>
          <a:p>
            <a:pPr algn="just" rtl="1">
              <a:lnSpc>
                <a:spcPct val="150000"/>
              </a:lnSpc>
              <a:buFontTx/>
              <a:buChar char="-"/>
            </a:pPr>
            <a:r>
              <a:rPr lang="fa-IR" sz="2000" dirty="0" smtClean="0">
                <a:cs typeface="B Nazanin" panose="00000400000000000000" pitchFamily="2" charset="-78"/>
              </a:rPr>
              <a:t>از محتوای نوشته شده برای لینک دهی به سایر مطالب خود استفاده کنید که باعث رشد تمام مطالب خود و بالا بردن رنک خود شوید.</a:t>
            </a:r>
          </a:p>
          <a:p>
            <a:pPr algn="just" rtl="1">
              <a:lnSpc>
                <a:spcPct val="150000"/>
              </a:lnSpc>
              <a:buFontTx/>
              <a:buChar char="-"/>
            </a:pPr>
            <a:endParaRPr lang="fa-IR" sz="2000" dirty="0" smtClean="0">
              <a:cs typeface="B Nazanin" panose="00000400000000000000" pitchFamily="2" charset="-78"/>
            </a:endParaRPr>
          </a:p>
          <a:p>
            <a:pPr marL="0" indent="0" algn="just" rtl="1">
              <a:lnSpc>
                <a:spcPct val="150000"/>
              </a:lnSpc>
              <a:buFont typeface="Arial" panose="020B0604020202020204" pitchFamily="34" charset="0"/>
              <a:buNone/>
            </a:pPr>
            <a:endParaRPr lang="fa-IR" sz="2000" dirty="0" smtClean="0">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A826134C-59A8-40F1-B510-E05257757E25}" type="slidenum">
              <a:rPr lang="en-US" smtClean="0"/>
              <a:t>19</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
        <p:nvSpPr>
          <p:cNvPr id="7"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کلمات کلیدی</a:t>
            </a:r>
            <a:endParaRPr lang="en-US" sz="2000" dirty="0">
              <a:solidFill>
                <a:srgbClr val="FF0000"/>
              </a:solidFill>
              <a:cs typeface="B Titr" panose="00000700000000000000" pitchFamily="2" charset="-78"/>
            </a:endParaRPr>
          </a:p>
        </p:txBody>
      </p:sp>
    </p:spTree>
    <p:extLst>
      <p:ext uri="{BB962C8B-B14F-4D97-AF65-F5344CB8AC3E}">
        <p14:creationId xmlns:p14="http://schemas.microsoft.com/office/powerpoint/2010/main" val="3380123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9867" y="1106666"/>
            <a:ext cx="10515600" cy="4296648"/>
          </a:xfrm>
        </p:spPr>
        <p:txBody>
          <a:bodyPr>
            <a:normAutofit/>
          </a:bodyPr>
          <a:lstStyle/>
          <a:p>
            <a:pPr algn="just" rtl="1">
              <a:lnSpc>
                <a:spcPct val="150000"/>
              </a:lnSpc>
            </a:pPr>
            <a:r>
              <a:rPr lang="ar-SA" sz="2400" dirty="0">
                <a:cs typeface="B Nazanin" panose="00000400000000000000" pitchFamily="2" charset="-78"/>
              </a:rPr>
              <a:t>بدون داشتن راهبرد و برنامه مشخصی برای </a:t>
            </a:r>
            <a:r>
              <a:rPr lang="ar-SA" sz="2400" u="sng" dirty="0">
                <a:solidFill>
                  <a:srgbClr val="FF0000"/>
                </a:solidFill>
                <a:cs typeface="B Nazanin" panose="00000400000000000000" pitchFamily="2" charset="-78"/>
              </a:rPr>
              <a:t>سئو</a:t>
            </a:r>
            <a:r>
              <a:rPr lang="ar-SA" sz="2400" dirty="0">
                <a:cs typeface="B Nazanin" panose="00000400000000000000" pitchFamily="2" charset="-78"/>
              </a:rPr>
              <a:t>، ممکن است بسیاری از کاربران اینترنت نتوانند آنچه را که دنبالش هستند در وبسایت‌های دولتی پیدا کنند</a:t>
            </a:r>
            <a:r>
              <a:rPr lang="en-US" sz="2400" dirty="0">
                <a:cs typeface="B Nazanin" panose="00000400000000000000" pitchFamily="2" charset="-78"/>
              </a:rPr>
              <a:t>.</a:t>
            </a:r>
          </a:p>
          <a:p>
            <a:pPr algn="just" rtl="1">
              <a:lnSpc>
                <a:spcPct val="150000"/>
              </a:lnSpc>
            </a:pPr>
            <a:r>
              <a:rPr lang="ar-SA" sz="2400" dirty="0">
                <a:cs typeface="B Nazanin" panose="00000400000000000000" pitchFamily="2" charset="-78"/>
              </a:rPr>
              <a:t>اگر بهینه‌سازی وبسایت در بحث </a:t>
            </a:r>
            <a:r>
              <a:rPr lang="ar-SA" sz="2400" u="sng" dirty="0">
                <a:solidFill>
                  <a:srgbClr val="FF0000"/>
                </a:solidFill>
                <a:cs typeface="B Nazanin" panose="00000400000000000000" pitchFamily="2" charset="-78"/>
              </a:rPr>
              <a:t>سئو</a:t>
            </a:r>
            <a:r>
              <a:rPr lang="ar-SA" sz="2400" dirty="0">
                <a:cs typeface="B Nazanin" panose="00000400000000000000" pitchFamily="2" charset="-78"/>
              </a:rPr>
              <a:t> به کل درست و اصولی انجام شود، گوگل و دیگر موتورهای جستجو صفحات و کلمات کلیدی مربوط به آن‌ها را فهرست‌بندی می‌کنند تا وقتی کاربر در حال جستجوی اطلاعات مرتبط با آن است، وب‌سایت دولتی بتواند در موتورهای جستجو در رتبه‌های بالا و در نخستین پیشنهادهای صفحه نمایش داده شود</a:t>
            </a:r>
            <a:r>
              <a:rPr lang="en-US" sz="2400" dirty="0">
                <a:cs typeface="B Nazanin" panose="00000400000000000000" pitchFamily="2" charset="-78"/>
              </a:rPr>
              <a:t>.</a:t>
            </a:r>
          </a:p>
          <a:p>
            <a:pPr marL="0" indent="0" algn="just" rtl="1">
              <a:lnSpc>
                <a:spcPct val="150000"/>
              </a:lnSpc>
              <a:buNone/>
            </a:pP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A826134C-59A8-40F1-B510-E05257757E25}" type="slidenum">
              <a:rPr lang="en-US" smtClean="0"/>
              <a:t>2</a:t>
            </a:fld>
            <a:endParaRPr lang="en-US"/>
          </a:p>
        </p:txBody>
      </p:sp>
      <p:sp>
        <p:nvSpPr>
          <p:cNvPr id="5" name="Title 1"/>
          <p:cNvSpPr>
            <a:spLocks noGrp="1"/>
          </p:cNvSpPr>
          <p:nvPr>
            <p:ph type="title"/>
          </p:nvPr>
        </p:nvSpPr>
        <p:spPr>
          <a:xfrm>
            <a:off x="838200" y="4644420"/>
            <a:ext cx="10515600" cy="1711930"/>
          </a:xfrm>
        </p:spPr>
        <p:txBody>
          <a:bodyPr>
            <a:normAutofit fontScale="90000"/>
          </a:bodyPr>
          <a:lstStyle/>
          <a:p>
            <a:pPr algn="just" rtl="1">
              <a:lnSpc>
                <a:spcPct val="150000"/>
              </a:lnSpc>
            </a:pPr>
            <a:r>
              <a:rPr lang="fa-IR" sz="2400" dirty="0">
                <a:solidFill>
                  <a:srgbClr val="FF0000"/>
                </a:solidFill>
                <a:latin typeface="+mn-lt"/>
                <a:ea typeface="+mn-ea"/>
                <a:cs typeface="B Nazanin" panose="00000400000000000000" pitchFamily="2" charset="-78"/>
              </a:rPr>
              <a:t>شرکت نیـــافام </a:t>
            </a:r>
            <a:r>
              <a:rPr lang="fa-IR" sz="2400" dirty="0" smtClean="0">
                <a:latin typeface="+mn-lt"/>
                <a:ea typeface="+mn-ea"/>
                <a:cs typeface="B Nazanin" panose="00000400000000000000" pitchFamily="2" charset="-78"/>
              </a:rPr>
              <a:t>با بهره گیری از تجربه </a:t>
            </a:r>
            <a:r>
              <a:rPr lang="fa-IR" sz="2400" dirty="0">
                <a:latin typeface="+mn-lt"/>
                <a:ea typeface="+mn-ea"/>
                <a:cs typeface="B Nazanin" panose="00000400000000000000" pitchFamily="2" charset="-78"/>
              </a:rPr>
              <a:t>مدیران و دانش کارشناسان خود </a:t>
            </a:r>
            <a:r>
              <a:rPr lang="fa-IR" sz="2400" dirty="0" smtClean="0">
                <a:latin typeface="+mn-lt"/>
                <a:ea typeface="+mn-ea"/>
                <a:cs typeface="B Nazanin" panose="00000400000000000000" pitchFamily="2" charset="-78"/>
              </a:rPr>
              <a:t>و دارابودن اصـــولی‌ترین </a:t>
            </a:r>
            <a:r>
              <a:rPr lang="fa-IR" sz="2400" dirty="0">
                <a:latin typeface="+mn-lt"/>
                <a:ea typeface="+mn-ea"/>
                <a:cs typeface="B Nazanin" panose="00000400000000000000" pitchFamily="2" charset="-78"/>
              </a:rPr>
              <a:t>و ســـالم‌ترین تکنیـــک‌های </a:t>
            </a:r>
            <a:r>
              <a:rPr lang="en-US" sz="2400" dirty="0" smtClean="0">
                <a:latin typeface="+mn-lt"/>
                <a:ea typeface="+mn-ea"/>
                <a:cs typeface="B Nazanin" panose="00000400000000000000" pitchFamily="2" charset="-78"/>
              </a:rPr>
              <a:t>SEO</a:t>
            </a:r>
            <a:r>
              <a:rPr lang="fa-IR" sz="2400" dirty="0" smtClean="0">
                <a:latin typeface="+mn-lt"/>
                <a:ea typeface="+mn-ea"/>
                <a:cs typeface="B Nazanin" panose="00000400000000000000" pitchFamily="2" charset="-78"/>
              </a:rPr>
              <a:t> و هوش مصنوعی این </a:t>
            </a:r>
            <a:r>
              <a:rPr lang="fa-IR" sz="2400" dirty="0">
                <a:latin typeface="+mn-lt"/>
                <a:ea typeface="+mn-ea"/>
                <a:cs typeface="B Nazanin" panose="00000400000000000000" pitchFamily="2" charset="-78"/>
              </a:rPr>
              <a:t>خدمات را به سازمان‌ها و کسب‌و‌کارهایی که منابع هزینه‌شده و اهداف متعالی خود را ارج می‌نهند، </a:t>
            </a:r>
            <a:r>
              <a:rPr lang="fa-IR" sz="2400" dirty="0" smtClean="0">
                <a:latin typeface="+mn-lt"/>
                <a:ea typeface="+mn-ea"/>
                <a:cs typeface="B Nazanin" panose="00000400000000000000" pitchFamily="2" charset="-78"/>
              </a:rPr>
              <a:t>ارائه می </a:t>
            </a:r>
            <a:r>
              <a:rPr lang="fa-IR" sz="2400" dirty="0">
                <a:latin typeface="+mn-lt"/>
                <a:ea typeface="+mn-ea"/>
                <a:cs typeface="B Nazanin" panose="00000400000000000000" pitchFamily="2" charset="-78"/>
              </a:rPr>
              <a:t>دهد.</a:t>
            </a:r>
            <a:endParaRPr lang="en-US" sz="2400" dirty="0">
              <a:latin typeface="+mn-lt"/>
              <a:ea typeface="+mn-ea"/>
              <a:cs typeface="B Nazanin" panose="00000400000000000000" pitchFamily="2" charset="-78"/>
            </a:endParaRPr>
          </a:p>
        </p:txBody>
      </p:sp>
      <p:sp>
        <p:nvSpPr>
          <p:cNvPr id="6"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مقدمه</a:t>
            </a:r>
            <a:endParaRPr lang="en-US" sz="2000" dirty="0">
              <a:solidFill>
                <a:srgbClr val="FF0000"/>
              </a:solidFill>
              <a:cs typeface="B Titr" panose="00000700000000000000" pitchFamily="2"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2998176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dirty="0" smtClean="0">
                <a:solidFill>
                  <a:srgbClr val="FF0000"/>
                </a:solidFill>
                <a:cs typeface="B Titr" panose="00000700000000000000" pitchFamily="2" charset="-78"/>
              </a:rPr>
              <a:t>نکاتی که باید در ایجاد محتوای پربازدید در نظر گرفته شود :</a:t>
            </a:r>
            <a:endParaRPr lang="en-US" sz="2400" dirty="0">
              <a:solidFill>
                <a:srgbClr val="FF0000"/>
              </a:solidFill>
              <a:cs typeface="B Titr" panose="00000700000000000000" pitchFamily="2" charset="-78"/>
            </a:endParaRPr>
          </a:p>
        </p:txBody>
      </p:sp>
      <p:sp>
        <p:nvSpPr>
          <p:cNvPr id="3" name="Content Placeholder 2"/>
          <p:cNvSpPr>
            <a:spLocks noGrp="1"/>
          </p:cNvSpPr>
          <p:nvPr>
            <p:ph idx="1"/>
          </p:nvPr>
        </p:nvSpPr>
        <p:spPr>
          <a:xfrm>
            <a:off x="838200" y="1690688"/>
            <a:ext cx="10515600" cy="4486275"/>
          </a:xfrm>
        </p:spPr>
        <p:txBody>
          <a:bodyPr>
            <a:normAutofit/>
          </a:bodyPr>
          <a:lstStyle/>
          <a:p>
            <a:pPr marL="0" indent="0" algn="r" rtl="1">
              <a:lnSpc>
                <a:spcPct val="150000"/>
              </a:lnSpc>
              <a:buNone/>
            </a:pPr>
            <a:r>
              <a:rPr lang="fa-IR" sz="2400" dirty="0" smtClean="0">
                <a:cs typeface="B Nazanin" panose="00000400000000000000" pitchFamily="2" charset="-78"/>
              </a:rPr>
              <a:t>1- پیش از شروع به نوشتن به نیاز مخاطب فکر کنید.</a:t>
            </a:r>
          </a:p>
          <a:p>
            <a:pPr marL="0" indent="0" algn="r" rtl="1">
              <a:lnSpc>
                <a:spcPct val="150000"/>
              </a:lnSpc>
              <a:buNone/>
            </a:pPr>
            <a:r>
              <a:rPr lang="fa-IR" sz="2400" dirty="0" smtClean="0">
                <a:cs typeface="B Nazanin" panose="00000400000000000000" pitchFamily="2" charset="-78"/>
              </a:rPr>
              <a:t>2- کیفیت را فدای کمیت نکنید.</a:t>
            </a:r>
          </a:p>
          <a:p>
            <a:pPr marL="0" indent="0" algn="r" rtl="1">
              <a:lnSpc>
                <a:spcPct val="150000"/>
              </a:lnSpc>
              <a:buNone/>
            </a:pPr>
            <a:r>
              <a:rPr lang="fa-IR" sz="2400" dirty="0" smtClean="0">
                <a:cs typeface="B Nazanin" panose="00000400000000000000" pitchFamily="2" charset="-78"/>
              </a:rPr>
              <a:t>3- استانداردهای گوگل برای درک محتوای صفخات را بشناسید .</a:t>
            </a:r>
          </a:p>
          <a:p>
            <a:pPr marL="0" indent="0" algn="r" rtl="1">
              <a:lnSpc>
                <a:spcPct val="150000"/>
              </a:lnSpc>
              <a:buNone/>
            </a:pPr>
            <a:r>
              <a:rPr lang="fa-IR" sz="2400" dirty="0" smtClean="0">
                <a:cs typeface="B Nazanin" panose="00000400000000000000" pitchFamily="2" charset="-78"/>
              </a:rPr>
              <a:t>4- از عبارات کلیدی متنوع و عبارات توصیفی استفاده کنید .</a:t>
            </a:r>
          </a:p>
          <a:p>
            <a:pPr marL="0" indent="0" algn="r" rtl="1">
              <a:lnSpc>
                <a:spcPct val="150000"/>
              </a:lnSpc>
              <a:buNone/>
            </a:pPr>
            <a:r>
              <a:rPr lang="fa-IR" sz="2400" dirty="0" smtClean="0">
                <a:cs typeface="B Nazanin" panose="00000400000000000000" pitchFamily="2" charset="-78"/>
              </a:rPr>
              <a:t>5- نرخ پرش را کاهش و زمان حضور کاربر در سایت را افزایش دهید .</a:t>
            </a:r>
          </a:p>
          <a:p>
            <a:pPr marL="0" indent="0" algn="r" rtl="1">
              <a:lnSpc>
                <a:spcPct val="150000"/>
              </a:lnSpc>
              <a:buNone/>
            </a:pPr>
            <a:r>
              <a:rPr lang="fa-IR" sz="2400" dirty="0" smtClean="0">
                <a:cs typeface="B Nazanin" panose="00000400000000000000" pitchFamily="2" charset="-78"/>
              </a:rPr>
              <a:t>6- از نظرات کاربران و پرسش و پاسخ بهره بگیرید .</a:t>
            </a:r>
          </a:p>
          <a:p>
            <a:pPr marL="0" indent="0" algn="r" rtl="1">
              <a:lnSpc>
                <a:spcPct val="150000"/>
              </a:lnSpc>
              <a:buNone/>
            </a:pPr>
            <a:endParaRPr lang="en-US" sz="24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A826134C-59A8-40F1-B510-E05257757E25}" type="slidenum">
              <a:rPr lang="en-US" smtClean="0"/>
              <a:t>20</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2003547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26134C-59A8-40F1-B510-E05257757E25}" type="slidenum">
              <a:rPr lang="en-US" smtClean="0"/>
              <a:t>21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0919" y="1203422"/>
            <a:ext cx="9518901" cy="5518053"/>
          </a:xfrm>
          <a:prstGeom prst="rect">
            <a:avLst/>
          </a:prstGeom>
        </p:spPr>
      </p:pic>
      <p:sp>
        <p:nvSpPr>
          <p:cNvPr id="6"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مدیریت صفحات</a:t>
            </a:r>
            <a:endParaRPr lang="en-US" sz="2000" dirty="0">
              <a:solidFill>
                <a:srgbClr val="FF0000"/>
              </a:solidFill>
              <a:cs typeface="B Titr" panose="000007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172891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26134C-59A8-40F1-B510-E05257757E25}" type="slidenum">
              <a:rPr lang="en-US" smtClean="0"/>
              <a:t>22</a:t>
            </a:fld>
            <a:endParaRPr lang="en-US"/>
          </a:p>
        </p:txBody>
      </p:sp>
      <p:pic>
        <p:nvPicPr>
          <p:cNvPr id="5" name="Picture 4"/>
          <p:cNvPicPr>
            <a:picLocks noChangeAspect="1"/>
          </p:cNvPicPr>
          <p:nvPr/>
        </p:nvPicPr>
        <p:blipFill>
          <a:blip r:embed="rId2"/>
          <a:stretch>
            <a:fillRect/>
          </a:stretch>
        </p:blipFill>
        <p:spPr>
          <a:xfrm>
            <a:off x="811369" y="638442"/>
            <a:ext cx="9833227" cy="6302424"/>
          </a:xfrm>
          <a:prstGeom prst="rect">
            <a:avLst/>
          </a:prstGeom>
        </p:spPr>
      </p:pic>
      <p:sp>
        <p:nvSpPr>
          <p:cNvPr id="6"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مدیریت صفحات</a:t>
            </a:r>
            <a:endParaRPr lang="en-US" sz="2000" dirty="0">
              <a:solidFill>
                <a:srgbClr val="FF0000"/>
              </a:solidFill>
              <a:cs typeface="B Titr" panose="000007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4179674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767" y="1109029"/>
            <a:ext cx="11116523" cy="5247321"/>
          </a:xfrm>
          <a:prstGeom prst="rect">
            <a:avLst/>
          </a:prstGeom>
        </p:spPr>
      </p:pic>
      <p:sp>
        <p:nvSpPr>
          <p:cNvPr id="4" name="Slide Number Placeholder 3"/>
          <p:cNvSpPr>
            <a:spLocks noGrp="1"/>
          </p:cNvSpPr>
          <p:nvPr>
            <p:ph type="sldNum" sz="quarter" idx="12"/>
          </p:nvPr>
        </p:nvSpPr>
        <p:spPr/>
        <p:txBody>
          <a:bodyPr/>
          <a:lstStyle/>
          <a:p>
            <a:fld id="{A826134C-59A8-40F1-B510-E05257757E25}" type="slidenum">
              <a:rPr lang="en-US" smtClean="0"/>
              <a:t>23</a:t>
            </a:fld>
            <a:endParaRPr lang="en-US"/>
          </a:p>
        </p:txBody>
      </p:sp>
      <p:sp>
        <p:nvSpPr>
          <p:cNvPr id="6"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مدیریت صفحات</a:t>
            </a:r>
            <a:endParaRPr lang="en-US" sz="2000" dirty="0">
              <a:solidFill>
                <a:srgbClr val="FF0000"/>
              </a:solidFill>
              <a:cs typeface="B Titr" panose="00000700000000000000" pitchFamily="2" charset="-78"/>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7442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219" y="592427"/>
            <a:ext cx="10251582" cy="24828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250" y="2601532"/>
            <a:ext cx="10045521" cy="4430333"/>
          </a:xfrm>
          <a:prstGeom prst="rect">
            <a:avLst/>
          </a:prstGeom>
        </p:spPr>
      </p:pic>
      <p:sp>
        <p:nvSpPr>
          <p:cNvPr id="3" name="Slide Number Placeholder 2"/>
          <p:cNvSpPr>
            <a:spLocks noGrp="1"/>
          </p:cNvSpPr>
          <p:nvPr>
            <p:ph type="sldNum" sz="quarter" idx="12"/>
          </p:nvPr>
        </p:nvSpPr>
        <p:spPr/>
        <p:txBody>
          <a:bodyPr/>
          <a:lstStyle/>
          <a:p>
            <a:fld id="{A826134C-59A8-40F1-B510-E05257757E25}" type="slidenum">
              <a:rPr lang="en-US" smtClean="0"/>
              <a:t>24</a:t>
            </a:fld>
            <a:endParaRPr lang="en-US"/>
          </a:p>
        </p:txBody>
      </p:sp>
      <p:sp>
        <p:nvSpPr>
          <p:cNvPr id="7" name="Title 1"/>
          <p:cNvSpPr txBox="1">
            <a:spLocks/>
          </p:cNvSpPr>
          <p:nvPr/>
        </p:nvSpPr>
        <p:spPr>
          <a:xfrm>
            <a:off x="1665621" y="180303"/>
            <a:ext cx="9212778"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مدیریت صفحات</a:t>
            </a:r>
            <a:endParaRPr lang="en-US" sz="2000" dirty="0">
              <a:solidFill>
                <a:srgbClr val="FF0000"/>
              </a:solidFill>
              <a:cs typeface="B Titr" panose="00000700000000000000" pitchFamily="2" charset="-78"/>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2538255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80" y="897379"/>
            <a:ext cx="10509161" cy="5824096"/>
          </a:xfrm>
          <a:prstGeom prst="rect">
            <a:avLst/>
          </a:prstGeom>
        </p:spPr>
      </p:pic>
      <p:sp>
        <p:nvSpPr>
          <p:cNvPr id="3" name="Slide Number Placeholder 2"/>
          <p:cNvSpPr>
            <a:spLocks noGrp="1"/>
          </p:cNvSpPr>
          <p:nvPr>
            <p:ph type="sldNum" sz="quarter" idx="12"/>
          </p:nvPr>
        </p:nvSpPr>
        <p:spPr/>
        <p:txBody>
          <a:bodyPr/>
          <a:lstStyle/>
          <a:p>
            <a:fld id="{A826134C-59A8-40F1-B510-E05257757E25}" type="slidenum">
              <a:rPr lang="en-US" smtClean="0"/>
              <a:t>25</a:t>
            </a:fld>
            <a:endParaRPr lang="en-US"/>
          </a:p>
        </p:txBody>
      </p:sp>
      <p:sp>
        <p:nvSpPr>
          <p:cNvPr id="6" name="Title 1"/>
          <p:cNvSpPr txBox="1">
            <a:spLocks/>
          </p:cNvSpPr>
          <p:nvPr/>
        </p:nvSpPr>
        <p:spPr>
          <a:xfrm>
            <a:off x="940157" y="214724"/>
            <a:ext cx="9994006"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مدیریت صفحات</a:t>
            </a:r>
            <a:endParaRPr lang="en-US" sz="2000" dirty="0">
              <a:solidFill>
                <a:srgbClr val="FF0000"/>
              </a:solidFill>
              <a:cs typeface="B Titr" panose="000007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1124411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278" y="847255"/>
            <a:ext cx="10612191" cy="5874220"/>
          </a:xfrm>
          <a:prstGeom prst="rect">
            <a:avLst/>
          </a:prstGeom>
        </p:spPr>
      </p:pic>
      <p:sp>
        <p:nvSpPr>
          <p:cNvPr id="3" name="Slide Number Placeholder 2"/>
          <p:cNvSpPr>
            <a:spLocks noGrp="1"/>
          </p:cNvSpPr>
          <p:nvPr>
            <p:ph type="sldNum" sz="quarter" idx="12"/>
          </p:nvPr>
        </p:nvSpPr>
        <p:spPr/>
        <p:txBody>
          <a:bodyPr/>
          <a:lstStyle/>
          <a:p>
            <a:fld id="{A826134C-59A8-40F1-B510-E05257757E25}" type="slidenum">
              <a:rPr lang="en-US" smtClean="0"/>
              <a:t>26</a:t>
            </a:fld>
            <a:endParaRPr lang="en-US"/>
          </a:p>
        </p:txBody>
      </p:sp>
      <p:sp>
        <p:nvSpPr>
          <p:cNvPr id="6"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مدیریت صفحات</a:t>
            </a:r>
            <a:endParaRPr lang="en-US" sz="2000" dirty="0">
              <a:solidFill>
                <a:srgbClr val="FF0000"/>
              </a:solidFill>
              <a:cs typeface="B Titr" panose="000007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1074070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761" y="895082"/>
            <a:ext cx="10753859" cy="5962918"/>
          </a:xfrm>
          <a:prstGeom prst="rect">
            <a:avLst/>
          </a:prstGeom>
        </p:spPr>
      </p:pic>
      <p:sp>
        <p:nvSpPr>
          <p:cNvPr id="3" name="Slide Number Placeholder 2"/>
          <p:cNvSpPr>
            <a:spLocks noGrp="1"/>
          </p:cNvSpPr>
          <p:nvPr>
            <p:ph type="sldNum" sz="quarter" idx="12"/>
          </p:nvPr>
        </p:nvSpPr>
        <p:spPr/>
        <p:txBody>
          <a:bodyPr/>
          <a:lstStyle/>
          <a:p>
            <a:fld id="{A826134C-59A8-40F1-B510-E05257757E25}" type="slidenum">
              <a:rPr lang="en-US" smtClean="0"/>
              <a:t>27</a:t>
            </a:fld>
            <a:endParaRPr lang="en-US"/>
          </a:p>
        </p:txBody>
      </p:sp>
      <p:sp>
        <p:nvSpPr>
          <p:cNvPr id="6"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مدیریت صفحات</a:t>
            </a:r>
            <a:endParaRPr lang="en-US" sz="2000" dirty="0">
              <a:solidFill>
                <a:srgbClr val="FF0000"/>
              </a:solidFill>
              <a:cs typeface="B Titr" panose="000007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4148645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152" y="874468"/>
            <a:ext cx="10882648" cy="5847007"/>
          </a:xfrm>
          <a:prstGeom prst="rect">
            <a:avLst/>
          </a:prstGeom>
        </p:spPr>
      </p:pic>
      <p:sp>
        <p:nvSpPr>
          <p:cNvPr id="3" name="Slide Number Placeholder 2"/>
          <p:cNvSpPr>
            <a:spLocks noGrp="1"/>
          </p:cNvSpPr>
          <p:nvPr>
            <p:ph type="sldNum" sz="quarter" idx="12"/>
          </p:nvPr>
        </p:nvSpPr>
        <p:spPr/>
        <p:txBody>
          <a:bodyPr/>
          <a:lstStyle/>
          <a:p>
            <a:fld id="{A826134C-59A8-40F1-B510-E05257757E25}" type="slidenum">
              <a:rPr lang="en-US" smtClean="0"/>
              <a:t>28</a:t>
            </a:fld>
            <a:endParaRPr lang="en-US"/>
          </a:p>
        </p:txBody>
      </p:sp>
      <p:sp>
        <p:nvSpPr>
          <p:cNvPr id="6"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مدیریت صفحات</a:t>
            </a:r>
            <a:endParaRPr lang="en-US" sz="2000" dirty="0">
              <a:solidFill>
                <a:srgbClr val="FF0000"/>
              </a:solidFill>
              <a:cs typeface="B Titr" panose="000007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430450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17" y="887345"/>
            <a:ext cx="10493543" cy="5834130"/>
          </a:xfrm>
          <a:prstGeom prst="rect">
            <a:avLst/>
          </a:prstGeom>
        </p:spPr>
      </p:pic>
      <p:sp>
        <p:nvSpPr>
          <p:cNvPr id="3" name="Slide Number Placeholder 2"/>
          <p:cNvSpPr>
            <a:spLocks noGrp="1"/>
          </p:cNvSpPr>
          <p:nvPr>
            <p:ph type="sldNum" sz="quarter" idx="12"/>
          </p:nvPr>
        </p:nvSpPr>
        <p:spPr/>
        <p:txBody>
          <a:bodyPr/>
          <a:lstStyle/>
          <a:p>
            <a:fld id="{A826134C-59A8-40F1-B510-E05257757E25}" type="slidenum">
              <a:rPr lang="en-US" smtClean="0"/>
              <a:t>29</a:t>
            </a:fld>
            <a:endParaRPr lang="en-US"/>
          </a:p>
        </p:txBody>
      </p:sp>
      <p:sp>
        <p:nvSpPr>
          <p:cNvPr id="6"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مدیریت صفحات</a:t>
            </a:r>
            <a:endParaRPr lang="en-US" sz="2000" dirty="0">
              <a:solidFill>
                <a:srgbClr val="FF0000"/>
              </a:solidFill>
              <a:cs typeface="B Titr" panose="000007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4169071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2428" y="901521"/>
            <a:ext cx="10483403" cy="5454829"/>
          </a:xfrm>
        </p:spPr>
        <p:txBody>
          <a:bodyPr>
            <a:normAutofit/>
          </a:bodyPr>
          <a:lstStyle/>
          <a:p>
            <a:pPr algn="just" rtl="1">
              <a:lnSpc>
                <a:spcPct val="150000"/>
              </a:lnSpc>
            </a:pPr>
            <a:r>
              <a:rPr lang="ar-SA" sz="3200" b="1" dirty="0">
                <a:solidFill>
                  <a:srgbClr val="FF0000"/>
                </a:solidFill>
                <a:cs typeface="B Nazanin" panose="00000400000000000000" pitchFamily="2" charset="-78"/>
              </a:rPr>
              <a:t>هدف  :</a:t>
            </a:r>
            <a:endParaRPr lang="en-US" sz="3200" dirty="0">
              <a:solidFill>
                <a:srgbClr val="FF0000"/>
              </a:solidFill>
              <a:cs typeface="B Nazanin" panose="00000400000000000000" pitchFamily="2" charset="-78"/>
            </a:endParaRPr>
          </a:p>
          <a:p>
            <a:pPr lvl="0" algn="just" rtl="1">
              <a:lnSpc>
                <a:spcPct val="150000"/>
              </a:lnSpc>
            </a:pPr>
            <a:r>
              <a:rPr lang="fa-IR" dirty="0" smtClean="0">
                <a:cs typeface="B Nazanin" panose="00000400000000000000" pitchFamily="2" charset="-78"/>
              </a:rPr>
              <a:t>- </a:t>
            </a:r>
            <a:r>
              <a:rPr lang="ar-SA" dirty="0" smtClean="0">
                <a:cs typeface="B Nazanin" panose="00000400000000000000" pitchFamily="2" charset="-78"/>
              </a:rPr>
              <a:t>ایجاد </a:t>
            </a:r>
            <a:r>
              <a:rPr lang="ar-SA" dirty="0">
                <a:cs typeface="B Nazanin" panose="00000400000000000000" pitchFamily="2" charset="-78"/>
              </a:rPr>
              <a:t>یک ویترین جذاب جهت ارائه اطلاعات، و خدمات از طریق وب سایت (مخاطبین هدف : شهروندان ، دانشجوبان ، کارکنان و ...)</a:t>
            </a:r>
            <a:endParaRPr lang="en-US" dirty="0">
              <a:cs typeface="B Nazanin" panose="00000400000000000000" pitchFamily="2" charset="-78"/>
            </a:endParaRPr>
          </a:p>
          <a:p>
            <a:pPr lvl="0" algn="just" rtl="1">
              <a:lnSpc>
                <a:spcPct val="150000"/>
              </a:lnSpc>
            </a:pPr>
            <a:r>
              <a:rPr lang="fa-IR" dirty="0" smtClean="0">
                <a:cs typeface="B Nazanin" panose="00000400000000000000" pitchFamily="2" charset="-78"/>
              </a:rPr>
              <a:t>- </a:t>
            </a:r>
            <a:r>
              <a:rPr lang="ar-SA" dirty="0" smtClean="0">
                <a:cs typeface="B Nazanin" panose="00000400000000000000" pitchFamily="2" charset="-78"/>
              </a:rPr>
              <a:t>ارتقای</a:t>
            </a:r>
            <a:r>
              <a:rPr lang="en-US" dirty="0" smtClean="0">
                <a:cs typeface="B Nazanin" panose="00000400000000000000" pitchFamily="2" charset="-78"/>
              </a:rPr>
              <a:t>Online </a:t>
            </a:r>
            <a:r>
              <a:rPr lang="en-US" dirty="0">
                <a:cs typeface="B Nazanin" panose="00000400000000000000" pitchFamily="2" charset="-78"/>
              </a:rPr>
              <a:t>Visibility </a:t>
            </a:r>
            <a:r>
              <a:rPr lang="fa-IR" dirty="0" smtClean="0">
                <a:cs typeface="B Nazanin" panose="00000400000000000000" pitchFamily="2" charset="-78"/>
              </a:rPr>
              <a:t> </a:t>
            </a:r>
            <a:r>
              <a:rPr lang="ar-SA" dirty="0" smtClean="0">
                <a:cs typeface="B Nazanin" panose="00000400000000000000" pitchFamily="2" charset="-78"/>
              </a:rPr>
              <a:t>و </a:t>
            </a:r>
            <a:r>
              <a:rPr lang="ar-SA" dirty="0">
                <a:cs typeface="B Nazanin" panose="00000400000000000000" pitchFamily="2" charset="-78"/>
              </a:rPr>
              <a:t>تبدیل آن به هدف توسعه وب‌سایت، انگیزه اصلی هر سازمان به حساب می‌آید</a:t>
            </a:r>
            <a:r>
              <a:rPr lang="en-US" dirty="0">
                <a:cs typeface="B Nazanin" panose="00000400000000000000" pitchFamily="2" charset="-78"/>
              </a:rPr>
              <a:t>.</a:t>
            </a:r>
          </a:p>
          <a:p>
            <a:pPr lvl="0" algn="just" rtl="1">
              <a:lnSpc>
                <a:spcPct val="150000"/>
              </a:lnSpc>
            </a:pPr>
            <a:r>
              <a:rPr lang="fa-IR" dirty="0" smtClean="0">
                <a:cs typeface="B Nazanin" panose="00000400000000000000" pitchFamily="2" charset="-78"/>
              </a:rPr>
              <a:t>- </a:t>
            </a:r>
            <a:r>
              <a:rPr lang="ar-SA" dirty="0" smtClean="0">
                <a:cs typeface="B Nazanin" panose="00000400000000000000" pitchFamily="2" charset="-78"/>
              </a:rPr>
              <a:t>ارتقای </a:t>
            </a:r>
            <a:r>
              <a:rPr lang="ar-SA" dirty="0">
                <a:cs typeface="B Nazanin" panose="00000400000000000000" pitchFamily="2" charset="-78"/>
              </a:rPr>
              <a:t>رتبه صفحات ایندکس‌شده و طراحی‌شده یک وب‌سایت در صفحه نتایج موتور جستجو</a:t>
            </a:r>
            <a:r>
              <a:rPr lang="en-US" dirty="0">
                <a:cs typeface="B Nazanin" panose="00000400000000000000" pitchFamily="2" charset="-78"/>
              </a:rPr>
              <a:t>(SERP)</a:t>
            </a:r>
          </a:p>
          <a:p>
            <a:pPr lvl="0" algn="just" rtl="1">
              <a:lnSpc>
                <a:spcPct val="150000"/>
              </a:lnSpc>
            </a:pPr>
            <a:r>
              <a:rPr lang="fa-IR" dirty="0" smtClean="0">
                <a:cs typeface="B Nazanin" panose="00000400000000000000" pitchFamily="2" charset="-78"/>
              </a:rPr>
              <a:t>- </a:t>
            </a:r>
            <a:r>
              <a:rPr lang="ar-SA" dirty="0" smtClean="0">
                <a:cs typeface="B Nazanin" panose="00000400000000000000" pitchFamily="2" charset="-78"/>
              </a:rPr>
              <a:t>ایجاد </a:t>
            </a:r>
            <a:r>
              <a:rPr lang="ar-SA" dirty="0">
                <a:cs typeface="B Nazanin" panose="00000400000000000000" pitchFamily="2" charset="-78"/>
              </a:rPr>
              <a:t>و </a:t>
            </a:r>
            <a:r>
              <a:rPr lang="ar-SA" dirty="0" smtClean="0">
                <a:cs typeface="B Nazanin" panose="00000400000000000000" pitchFamily="2" charset="-78"/>
              </a:rPr>
              <a:t>ارتقا</a:t>
            </a:r>
            <a:r>
              <a:rPr lang="fa-IR" dirty="0" smtClean="0">
                <a:cs typeface="B Nazanin" panose="00000400000000000000" pitchFamily="2" charset="-78"/>
              </a:rPr>
              <a:t>ء</a:t>
            </a:r>
            <a:r>
              <a:rPr lang="ar-SA" dirty="0" smtClean="0">
                <a:cs typeface="B Nazanin" panose="00000400000000000000" pitchFamily="2" charset="-78"/>
              </a:rPr>
              <a:t> </a:t>
            </a:r>
            <a:r>
              <a:rPr lang="ar-SA" dirty="0">
                <a:cs typeface="B Nazanin" panose="00000400000000000000" pitchFamily="2" charset="-78"/>
              </a:rPr>
              <a:t>محتوای باکیفیت </a:t>
            </a:r>
            <a:endParaRPr lang="en-US" dirty="0">
              <a:cs typeface="B Nazanin" panose="00000400000000000000" pitchFamily="2" charset="-78"/>
            </a:endParaRPr>
          </a:p>
          <a:p>
            <a:pPr lvl="0" algn="just" rtl="1">
              <a:lnSpc>
                <a:spcPct val="150000"/>
              </a:lnSpc>
            </a:pPr>
            <a:r>
              <a:rPr lang="fa-IR" dirty="0" smtClean="0">
                <a:cs typeface="B Nazanin" panose="00000400000000000000" pitchFamily="2" charset="-78"/>
              </a:rPr>
              <a:t>- </a:t>
            </a:r>
            <a:r>
              <a:rPr lang="ar-SA" dirty="0" smtClean="0">
                <a:cs typeface="B Nazanin" panose="00000400000000000000" pitchFamily="2" charset="-78"/>
              </a:rPr>
              <a:t>بهبود </a:t>
            </a:r>
            <a:r>
              <a:rPr lang="ar-SA" dirty="0">
                <a:cs typeface="B Nazanin" panose="00000400000000000000" pitchFamily="2" charset="-78"/>
              </a:rPr>
              <a:t>رنک سایت در رتبه بندی وبومتریکس دانشگاه های کشور</a:t>
            </a:r>
            <a:endParaRPr lang="en-US"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lgn="just" rtl="1"/>
            <a:fld id="{A826134C-59A8-40F1-B510-E05257757E25}" type="slidenum">
              <a:rPr lang="en-US" smtClean="0">
                <a:cs typeface="B Nazanin" panose="00000400000000000000" pitchFamily="2" charset="-78"/>
              </a:rPr>
              <a:pPr algn="just" rtl="1"/>
              <a:t>3</a:t>
            </a:fld>
            <a:endParaRPr lang="en-US">
              <a:cs typeface="B Nazanin" panose="00000400000000000000" pitchFamily="2" charset="-78"/>
            </a:endParaRPr>
          </a:p>
        </p:txBody>
      </p:sp>
      <p:sp>
        <p:nvSpPr>
          <p:cNvPr id="5"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هدف</a:t>
            </a:r>
            <a:endParaRPr lang="en-US" sz="2000" dirty="0">
              <a:solidFill>
                <a:srgbClr val="FF0000"/>
              </a:solidFill>
              <a:cs typeface="B Titr" panose="00000700000000000000" pitchFamily="2"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2337137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856" y="1166660"/>
            <a:ext cx="9775065" cy="5259898"/>
          </a:xfrm>
          <a:prstGeom prst="rect">
            <a:avLst/>
          </a:prstGeom>
        </p:spPr>
      </p:pic>
      <p:sp>
        <p:nvSpPr>
          <p:cNvPr id="3" name="Slide Number Placeholder 2"/>
          <p:cNvSpPr>
            <a:spLocks noGrp="1"/>
          </p:cNvSpPr>
          <p:nvPr>
            <p:ph type="sldNum" sz="quarter" idx="12"/>
          </p:nvPr>
        </p:nvSpPr>
        <p:spPr/>
        <p:txBody>
          <a:bodyPr/>
          <a:lstStyle/>
          <a:p>
            <a:fld id="{A826134C-59A8-40F1-B510-E05257757E25}" type="slidenum">
              <a:rPr lang="en-US" smtClean="0"/>
              <a:t>30</a:t>
            </a:fld>
            <a:endParaRPr lang="en-US"/>
          </a:p>
        </p:txBody>
      </p:sp>
      <p:sp>
        <p:nvSpPr>
          <p:cNvPr id="6"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مدیریت فایل ها</a:t>
            </a:r>
            <a:endParaRPr lang="en-US" sz="2000" dirty="0">
              <a:solidFill>
                <a:srgbClr val="FF0000"/>
              </a:solidFill>
              <a:cs typeface="B Titr" panose="000007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3936098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862" y="1043190"/>
            <a:ext cx="9273464" cy="5551350"/>
          </a:xfrm>
          <a:prstGeom prst="rect">
            <a:avLst/>
          </a:prstGeom>
        </p:spPr>
      </p:pic>
      <p:sp>
        <p:nvSpPr>
          <p:cNvPr id="3" name="Slide Number Placeholder 2"/>
          <p:cNvSpPr>
            <a:spLocks noGrp="1"/>
          </p:cNvSpPr>
          <p:nvPr>
            <p:ph type="sldNum" sz="quarter" idx="12"/>
          </p:nvPr>
        </p:nvSpPr>
        <p:spPr/>
        <p:txBody>
          <a:bodyPr/>
          <a:lstStyle/>
          <a:p>
            <a:fld id="{A826134C-59A8-40F1-B510-E05257757E25}" type="slidenum">
              <a:rPr lang="en-US" smtClean="0"/>
              <a:t>31</a:t>
            </a:fld>
            <a:endParaRPr lang="en-US"/>
          </a:p>
        </p:txBody>
      </p:sp>
      <p:sp>
        <p:nvSpPr>
          <p:cNvPr id="7"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مدیریت فایل ها</a:t>
            </a:r>
            <a:endParaRPr lang="en-US" sz="2000" dirty="0">
              <a:solidFill>
                <a:srgbClr val="FF0000"/>
              </a:solidFill>
              <a:cs typeface="B Titr" panose="00000700000000000000" pitchFamily="2" charset="-7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211503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791" y="701898"/>
            <a:ext cx="10419009" cy="6156102"/>
          </a:xfrm>
          <a:prstGeom prst="rect">
            <a:avLst/>
          </a:prstGeom>
        </p:spPr>
      </p:pic>
      <p:sp>
        <p:nvSpPr>
          <p:cNvPr id="3" name="Slide Number Placeholder 2"/>
          <p:cNvSpPr>
            <a:spLocks noGrp="1"/>
          </p:cNvSpPr>
          <p:nvPr>
            <p:ph type="sldNum" sz="quarter" idx="12"/>
          </p:nvPr>
        </p:nvSpPr>
        <p:spPr/>
        <p:txBody>
          <a:bodyPr/>
          <a:lstStyle/>
          <a:p>
            <a:fld id="{A826134C-59A8-40F1-B510-E05257757E25}" type="slidenum">
              <a:rPr lang="en-US" smtClean="0"/>
              <a:t>32</a:t>
            </a:fld>
            <a:endParaRPr lang="en-US"/>
          </a:p>
        </p:txBody>
      </p:sp>
      <p:sp>
        <p:nvSpPr>
          <p:cNvPr id="7"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مدیریت فایل ها</a:t>
            </a:r>
            <a:endParaRPr lang="en-US" sz="2000" dirty="0">
              <a:solidFill>
                <a:srgbClr val="FF0000"/>
              </a:solidFill>
              <a:cs typeface="B Titr" panose="00000700000000000000" pitchFamily="2" charset="-7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1751500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658" y="1375873"/>
            <a:ext cx="10107709" cy="4419619"/>
          </a:xfrm>
          <a:prstGeom prst="rect">
            <a:avLst/>
          </a:prstGeom>
        </p:spPr>
      </p:pic>
      <p:sp>
        <p:nvSpPr>
          <p:cNvPr id="3" name="Slide Number Placeholder 2"/>
          <p:cNvSpPr>
            <a:spLocks noGrp="1"/>
          </p:cNvSpPr>
          <p:nvPr>
            <p:ph type="sldNum" sz="quarter" idx="12"/>
          </p:nvPr>
        </p:nvSpPr>
        <p:spPr/>
        <p:txBody>
          <a:bodyPr/>
          <a:lstStyle/>
          <a:p>
            <a:fld id="{A826134C-59A8-40F1-B510-E05257757E25}" type="slidenum">
              <a:rPr lang="en-US" smtClean="0"/>
              <a:t>33</a:t>
            </a:fld>
            <a:endParaRPr lang="en-US"/>
          </a:p>
        </p:txBody>
      </p:sp>
      <p:sp>
        <p:nvSpPr>
          <p:cNvPr id="6"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تحریریه خبر</a:t>
            </a:r>
            <a:endParaRPr lang="en-US" sz="2000" dirty="0">
              <a:solidFill>
                <a:srgbClr val="FF0000"/>
              </a:solidFill>
              <a:cs typeface="B Titr" panose="000007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2493858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116" y="1558343"/>
            <a:ext cx="9750026" cy="4868214"/>
          </a:xfrm>
          <a:prstGeom prst="rect">
            <a:avLst/>
          </a:prstGeom>
        </p:spPr>
      </p:pic>
      <p:sp>
        <p:nvSpPr>
          <p:cNvPr id="3" name="Slide Number Placeholder 2"/>
          <p:cNvSpPr>
            <a:spLocks noGrp="1"/>
          </p:cNvSpPr>
          <p:nvPr>
            <p:ph type="sldNum" sz="quarter" idx="12"/>
          </p:nvPr>
        </p:nvSpPr>
        <p:spPr/>
        <p:txBody>
          <a:bodyPr/>
          <a:lstStyle/>
          <a:p>
            <a:fld id="{A826134C-59A8-40F1-B510-E05257757E25}" type="slidenum">
              <a:rPr lang="en-US" smtClean="0"/>
              <a:t>34</a:t>
            </a:fld>
            <a:endParaRPr lang="en-US"/>
          </a:p>
        </p:txBody>
      </p:sp>
      <p:sp>
        <p:nvSpPr>
          <p:cNvPr id="6"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تحریریه خبر</a:t>
            </a:r>
            <a:endParaRPr lang="en-US" sz="2000" dirty="0">
              <a:solidFill>
                <a:srgbClr val="FF0000"/>
              </a:solidFill>
              <a:cs typeface="B Titr" panose="000007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2541451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51" y="1210614"/>
            <a:ext cx="10583340" cy="4765183"/>
          </a:xfrm>
          <a:prstGeom prst="rect">
            <a:avLst/>
          </a:prstGeom>
        </p:spPr>
      </p:pic>
      <p:sp>
        <p:nvSpPr>
          <p:cNvPr id="3" name="Slide Number Placeholder 2"/>
          <p:cNvSpPr>
            <a:spLocks noGrp="1"/>
          </p:cNvSpPr>
          <p:nvPr>
            <p:ph type="sldNum" sz="quarter" idx="12"/>
          </p:nvPr>
        </p:nvSpPr>
        <p:spPr/>
        <p:txBody>
          <a:bodyPr/>
          <a:lstStyle/>
          <a:p>
            <a:fld id="{A826134C-59A8-40F1-B510-E05257757E25}" type="slidenum">
              <a:rPr lang="en-US" smtClean="0"/>
              <a:t>35</a:t>
            </a:fld>
            <a:endParaRPr lang="en-US"/>
          </a:p>
        </p:txBody>
      </p:sp>
      <p:sp>
        <p:nvSpPr>
          <p:cNvPr id="6"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تحریریه خبر</a:t>
            </a:r>
            <a:endParaRPr lang="en-US" sz="2000" dirty="0">
              <a:solidFill>
                <a:srgbClr val="FF0000"/>
              </a:solidFill>
              <a:cs typeface="B Titr" panose="000007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1777892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100" y="953037"/>
            <a:ext cx="9942490" cy="5727076"/>
          </a:xfrm>
          <a:prstGeom prst="rect">
            <a:avLst/>
          </a:prstGeom>
        </p:spPr>
      </p:pic>
      <p:sp>
        <p:nvSpPr>
          <p:cNvPr id="3" name="Slide Number Placeholder 2"/>
          <p:cNvSpPr>
            <a:spLocks noGrp="1"/>
          </p:cNvSpPr>
          <p:nvPr>
            <p:ph type="sldNum" sz="quarter" idx="12"/>
          </p:nvPr>
        </p:nvSpPr>
        <p:spPr/>
        <p:txBody>
          <a:bodyPr/>
          <a:lstStyle/>
          <a:p>
            <a:fld id="{A826134C-59A8-40F1-B510-E05257757E25}" type="slidenum">
              <a:rPr lang="en-US" smtClean="0"/>
              <a:t>36</a:t>
            </a:fld>
            <a:endParaRPr lang="en-US"/>
          </a:p>
        </p:txBody>
      </p:sp>
      <p:sp>
        <p:nvSpPr>
          <p:cNvPr id="6"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تحریریه خبر</a:t>
            </a:r>
            <a:endParaRPr lang="en-US" sz="2000" dirty="0">
              <a:solidFill>
                <a:srgbClr val="FF0000"/>
              </a:solidFill>
              <a:cs typeface="B Titr" panose="000007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1001494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645" y="734096"/>
            <a:ext cx="10281614" cy="30470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645" y="3781188"/>
            <a:ext cx="10805375" cy="3161657"/>
          </a:xfrm>
          <a:prstGeom prst="rect">
            <a:avLst/>
          </a:prstGeom>
        </p:spPr>
      </p:pic>
      <p:sp>
        <p:nvSpPr>
          <p:cNvPr id="3" name="Slide Number Placeholder 2"/>
          <p:cNvSpPr>
            <a:spLocks noGrp="1"/>
          </p:cNvSpPr>
          <p:nvPr>
            <p:ph type="sldNum" sz="quarter" idx="12"/>
          </p:nvPr>
        </p:nvSpPr>
        <p:spPr/>
        <p:txBody>
          <a:bodyPr/>
          <a:lstStyle/>
          <a:p>
            <a:fld id="{A826134C-59A8-40F1-B510-E05257757E25}" type="slidenum">
              <a:rPr lang="en-US" smtClean="0"/>
              <a:t>37</a:t>
            </a:fld>
            <a:endParaRPr lang="en-US"/>
          </a:p>
        </p:txBody>
      </p:sp>
      <p:sp>
        <p:nvSpPr>
          <p:cNvPr id="7"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تحریریه خبر</a:t>
            </a:r>
            <a:endParaRPr lang="en-US" sz="2000" dirty="0">
              <a:solidFill>
                <a:srgbClr val="FF0000"/>
              </a:solidFill>
              <a:cs typeface="B Titr" panose="00000700000000000000" pitchFamily="2" charset="-78"/>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258024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6681" y="1010993"/>
            <a:ext cx="8306874" cy="5847007"/>
          </a:xfrm>
          <a:prstGeom prst="rect">
            <a:avLst/>
          </a:prstGeom>
        </p:spPr>
      </p:pic>
      <p:sp>
        <p:nvSpPr>
          <p:cNvPr id="3" name="Slide Number Placeholder 2"/>
          <p:cNvSpPr>
            <a:spLocks noGrp="1"/>
          </p:cNvSpPr>
          <p:nvPr>
            <p:ph type="sldNum" sz="quarter" idx="12"/>
          </p:nvPr>
        </p:nvSpPr>
        <p:spPr/>
        <p:txBody>
          <a:bodyPr/>
          <a:lstStyle/>
          <a:p>
            <a:fld id="{A826134C-59A8-40F1-B510-E05257757E25}" type="slidenum">
              <a:rPr lang="en-US" smtClean="0"/>
              <a:t>38</a:t>
            </a:fld>
            <a:endParaRPr lang="en-US"/>
          </a:p>
        </p:txBody>
      </p:sp>
      <p:sp>
        <p:nvSpPr>
          <p:cNvPr id="6"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تحریریه خبر</a:t>
            </a:r>
            <a:endParaRPr lang="en-US" sz="2000" dirty="0">
              <a:solidFill>
                <a:srgbClr val="FF0000"/>
              </a:solidFill>
              <a:cs typeface="B Titr" panose="000007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1916630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854" y="1120461"/>
            <a:ext cx="10301484" cy="4584879"/>
          </a:xfrm>
          <a:prstGeom prst="rect">
            <a:avLst/>
          </a:prstGeom>
        </p:spPr>
      </p:pic>
      <p:sp>
        <p:nvSpPr>
          <p:cNvPr id="3" name="Slide Number Placeholder 2"/>
          <p:cNvSpPr>
            <a:spLocks noGrp="1"/>
          </p:cNvSpPr>
          <p:nvPr>
            <p:ph type="sldNum" sz="quarter" idx="12"/>
          </p:nvPr>
        </p:nvSpPr>
        <p:spPr/>
        <p:txBody>
          <a:bodyPr/>
          <a:lstStyle/>
          <a:p>
            <a:fld id="{A826134C-59A8-40F1-B510-E05257757E25}" type="slidenum">
              <a:rPr lang="en-US" smtClean="0"/>
              <a:t>39</a:t>
            </a:fld>
            <a:endParaRPr lang="en-US"/>
          </a:p>
        </p:txBody>
      </p:sp>
      <p:sp>
        <p:nvSpPr>
          <p:cNvPr id="6"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تحریریه خبر</a:t>
            </a:r>
            <a:endParaRPr lang="en-US" sz="2000" dirty="0">
              <a:solidFill>
                <a:srgbClr val="FF0000"/>
              </a:solidFill>
              <a:cs typeface="B Titr" panose="000007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3622492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6494"/>
            <a:ext cx="10515600" cy="1695495"/>
          </a:xfrm>
        </p:spPr>
        <p:txBody>
          <a:bodyPr>
            <a:noAutofit/>
          </a:bodyPr>
          <a:lstStyle/>
          <a:p>
            <a:pPr algn="r" rtl="1">
              <a:lnSpc>
                <a:spcPct val="150000"/>
              </a:lnSpc>
            </a:pPr>
            <a:r>
              <a:rPr lang="fa-IR" sz="2400" b="1" dirty="0" smtClean="0">
                <a:solidFill>
                  <a:srgbClr val="FF0000"/>
                </a:solidFill>
                <a:cs typeface="B Nazanin" panose="00000400000000000000" pitchFamily="2" charset="-78"/>
              </a:rPr>
              <a:t>سئو چیست ؟</a:t>
            </a:r>
            <a:r>
              <a:rPr lang="fa-IR" sz="2000" dirty="0" smtClean="0">
                <a:cs typeface="B Nazanin" panose="00000400000000000000" pitchFamily="2" charset="-78"/>
              </a:rPr>
              <a:t/>
            </a:r>
            <a:br>
              <a:rPr lang="fa-IR" sz="2000" dirty="0" smtClean="0">
                <a:cs typeface="B Nazanin" panose="00000400000000000000" pitchFamily="2" charset="-78"/>
              </a:rPr>
            </a:br>
            <a:r>
              <a:rPr lang="fa-IR" sz="2000" dirty="0" smtClean="0">
                <a:cs typeface="B Nazanin" panose="00000400000000000000" pitchFamily="2" charset="-78"/>
              </a:rPr>
              <a:t>سئو مخفف </a:t>
            </a:r>
            <a:r>
              <a:rPr lang="en-US" sz="2000" dirty="0" smtClean="0">
                <a:cs typeface="B Nazanin" panose="00000400000000000000" pitchFamily="2" charset="-78"/>
              </a:rPr>
              <a:t>Search Engine Optimization</a:t>
            </a:r>
            <a:r>
              <a:rPr lang="fa-IR" sz="2000" dirty="0" smtClean="0">
                <a:cs typeface="B Nazanin" panose="00000400000000000000" pitchFamily="2" charset="-78"/>
              </a:rPr>
              <a:t> به یک وب سایت کمک می کند از موتورهای جستجو مانند گوگل ترافیک و بازدید رایگان دریافت کند .</a:t>
            </a:r>
            <a:br>
              <a:rPr lang="fa-IR" sz="2000" dirty="0" smtClean="0">
                <a:cs typeface="B Nazanin" panose="00000400000000000000" pitchFamily="2" charset="-78"/>
              </a:rPr>
            </a:br>
            <a:r>
              <a:rPr lang="fa-IR" sz="2000" b="1" dirty="0" smtClean="0">
                <a:cs typeface="B Nazanin" panose="00000400000000000000" pitchFamily="2" charset="-78"/>
              </a:rPr>
              <a:t>هدف اصلی سئو </a:t>
            </a:r>
            <a:r>
              <a:rPr lang="fa-IR" sz="2000" dirty="0" smtClean="0">
                <a:cs typeface="B Nazanin" panose="00000400000000000000" pitchFamily="2" charset="-78"/>
              </a:rPr>
              <a:t>افزایش ترافیک وب سایت به صورت رایگان و از طریق موتورهای جستجو است .</a:t>
            </a:r>
            <a:endParaRPr lang="en-US" sz="2000" dirty="0">
              <a:cs typeface="B Nazanin" panose="00000400000000000000" pitchFamily="2" charset="-78"/>
            </a:endParaRPr>
          </a:p>
        </p:txBody>
      </p:sp>
      <p:sp>
        <p:nvSpPr>
          <p:cNvPr id="3" name="Content Placeholder 2"/>
          <p:cNvSpPr>
            <a:spLocks noGrp="1"/>
          </p:cNvSpPr>
          <p:nvPr>
            <p:ph idx="1"/>
          </p:nvPr>
        </p:nvSpPr>
        <p:spPr>
          <a:xfrm>
            <a:off x="928352" y="3464419"/>
            <a:ext cx="10515600" cy="2562896"/>
          </a:xfrm>
        </p:spPr>
        <p:txBody>
          <a:bodyPr>
            <a:normAutofit/>
          </a:bodyPr>
          <a:lstStyle/>
          <a:p>
            <a:pPr marL="0" indent="0" algn="r" rtl="1">
              <a:lnSpc>
                <a:spcPct val="150000"/>
              </a:lnSpc>
              <a:buNone/>
            </a:pPr>
            <a:r>
              <a:rPr lang="fa-IR" sz="2000" b="1" dirty="0" smtClean="0">
                <a:solidFill>
                  <a:srgbClr val="FF0000"/>
                </a:solidFill>
                <a:cs typeface="B Nazanin" panose="00000400000000000000" pitchFamily="2" charset="-78"/>
              </a:rPr>
              <a:t>چرا باید به سئو اهمیت بدهیم؟</a:t>
            </a:r>
          </a:p>
          <a:p>
            <a:pPr marL="0" indent="0" algn="r" rtl="1">
              <a:lnSpc>
                <a:spcPct val="150000"/>
              </a:lnSpc>
              <a:buNone/>
            </a:pPr>
            <a:r>
              <a:rPr lang="fa-IR" sz="2000" dirty="0" smtClean="0">
                <a:cs typeface="B Nazanin" panose="00000400000000000000" pitchFamily="2" charset="-78"/>
              </a:rPr>
              <a:t>طبق آمار روزانه بیش از 4.6 میلیارد جستجو در گوگل و سایر موتورهای جستجو انجام می شود و افراد ، سوال ها و نیازهای اطلاعاتی و تجاری خود را از این طریق برآورده می کنند .</a:t>
            </a:r>
          </a:p>
          <a:p>
            <a:pPr marL="0" indent="0" algn="r" rtl="1">
              <a:lnSpc>
                <a:spcPct val="150000"/>
              </a:lnSpc>
              <a:buNone/>
            </a:pPr>
            <a:endParaRPr lang="en-US" sz="20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A826134C-59A8-40F1-B510-E05257757E25}" type="slidenum">
              <a:rPr lang="en-US" smtClean="0"/>
              <a:t>4</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
        <p:nvSpPr>
          <p:cNvPr id="8"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سئو</a:t>
            </a:r>
            <a:endParaRPr lang="en-US" sz="2000" dirty="0">
              <a:solidFill>
                <a:srgbClr val="FF0000"/>
              </a:solidFill>
              <a:cs typeface="B Titr" panose="00000700000000000000" pitchFamily="2" charset="-78"/>
            </a:endParaRPr>
          </a:p>
        </p:txBody>
      </p:sp>
    </p:spTree>
    <p:extLst>
      <p:ext uri="{BB962C8B-B14F-4D97-AF65-F5344CB8AC3E}">
        <p14:creationId xmlns:p14="http://schemas.microsoft.com/office/powerpoint/2010/main" val="2051178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344" y="886696"/>
            <a:ext cx="9401577" cy="5971304"/>
          </a:xfrm>
          <a:prstGeom prst="rect">
            <a:avLst/>
          </a:prstGeom>
        </p:spPr>
      </p:pic>
      <p:sp>
        <p:nvSpPr>
          <p:cNvPr id="3" name="Slide Number Placeholder 2"/>
          <p:cNvSpPr>
            <a:spLocks noGrp="1"/>
          </p:cNvSpPr>
          <p:nvPr>
            <p:ph type="sldNum" sz="quarter" idx="12"/>
          </p:nvPr>
        </p:nvSpPr>
        <p:spPr/>
        <p:txBody>
          <a:bodyPr/>
          <a:lstStyle/>
          <a:p>
            <a:fld id="{A826134C-59A8-40F1-B510-E05257757E25}" type="slidenum">
              <a:rPr lang="en-US" smtClean="0"/>
              <a:t>40</a:t>
            </a:fld>
            <a:endParaRPr lang="en-US"/>
          </a:p>
        </p:txBody>
      </p:sp>
      <p:sp>
        <p:nvSpPr>
          <p:cNvPr id="6"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تحریریه خبر</a:t>
            </a:r>
            <a:endParaRPr lang="en-US" sz="2000" dirty="0">
              <a:solidFill>
                <a:srgbClr val="FF0000"/>
              </a:solidFill>
              <a:cs typeface="B Titr" panose="000007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405870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312" y="824248"/>
            <a:ext cx="9311425" cy="5718036"/>
          </a:xfrm>
          <a:prstGeom prst="rect">
            <a:avLst/>
          </a:prstGeom>
        </p:spPr>
      </p:pic>
      <p:sp>
        <p:nvSpPr>
          <p:cNvPr id="3" name="Slide Number Placeholder 2"/>
          <p:cNvSpPr>
            <a:spLocks noGrp="1"/>
          </p:cNvSpPr>
          <p:nvPr>
            <p:ph type="sldNum" sz="quarter" idx="12"/>
          </p:nvPr>
        </p:nvSpPr>
        <p:spPr/>
        <p:txBody>
          <a:bodyPr/>
          <a:lstStyle/>
          <a:p>
            <a:fld id="{A826134C-59A8-40F1-B510-E05257757E25}" type="slidenum">
              <a:rPr lang="en-US" smtClean="0"/>
              <a:t>41</a:t>
            </a:fld>
            <a:endParaRPr lang="en-US"/>
          </a:p>
        </p:txBody>
      </p:sp>
      <p:sp>
        <p:nvSpPr>
          <p:cNvPr id="6"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تحریریه خبر</a:t>
            </a:r>
            <a:endParaRPr lang="en-US" sz="2000" dirty="0">
              <a:solidFill>
                <a:srgbClr val="FF0000"/>
              </a:solidFill>
              <a:cs typeface="B Titr" panose="000007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1592168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219" y="1017433"/>
            <a:ext cx="10950718" cy="5151548"/>
          </a:xfrm>
          <a:prstGeom prst="rect">
            <a:avLst/>
          </a:prstGeom>
        </p:spPr>
      </p:pic>
      <p:sp>
        <p:nvSpPr>
          <p:cNvPr id="3" name="Slide Number Placeholder 2"/>
          <p:cNvSpPr>
            <a:spLocks noGrp="1"/>
          </p:cNvSpPr>
          <p:nvPr>
            <p:ph type="sldNum" sz="quarter" idx="12"/>
          </p:nvPr>
        </p:nvSpPr>
        <p:spPr/>
        <p:txBody>
          <a:bodyPr/>
          <a:lstStyle/>
          <a:p>
            <a:fld id="{A826134C-59A8-40F1-B510-E05257757E25}" type="slidenum">
              <a:rPr lang="en-US" smtClean="0"/>
              <a:t>42</a:t>
            </a:fld>
            <a:endParaRPr lang="en-US"/>
          </a:p>
        </p:txBody>
      </p:sp>
      <p:sp>
        <p:nvSpPr>
          <p:cNvPr id="6"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تحریریه خبر</a:t>
            </a:r>
            <a:endParaRPr lang="en-US" sz="2000" dirty="0">
              <a:solidFill>
                <a:srgbClr val="FF0000"/>
              </a:solidFill>
              <a:cs typeface="B Titr" panose="000007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1199368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6" y="695458"/>
            <a:ext cx="9916731" cy="5872009"/>
          </a:xfrm>
          <a:prstGeom prst="rect">
            <a:avLst/>
          </a:prstGeom>
        </p:spPr>
      </p:pic>
      <p:sp>
        <p:nvSpPr>
          <p:cNvPr id="3" name="Slide Number Placeholder 2"/>
          <p:cNvSpPr>
            <a:spLocks noGrp="1"/>
          </p:cNvSpPr>
          <p:nvPr>
            <p:ph type="sldNum" sz="quarter" idx="12"/>
          </p:nvPr>
        </p:nvSpPr>
        <p:spPr/>
        <p:txBody>
          <a:bodyPr/>
          <a:lstStyle/>
          <a:p>
            <a:fld id="{A826134C-59A8-40F1-B510-E05257757E25}" type="slidenum">
              <a:rPr lang="en-US" smtClean="0"/>
              <a:t>43</a:t>
            </a:fld>
            <a:endParaRPr lang="en-US"/>
          </a:p>
        </p:txBody>
      </p:sp>
      <p:sp>
        <p:nvSpPr>
          <p:cNvPr id="6"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تحریریه خبر</a:t>
            </a:r>
            <a:endParaRPr lang="en-US" sz="2000" dirty="0">
              <a:solidFill>
                <a:srgbClr val="FF0000"/>
              </a:solidFill>
              <a:cs typeface="B Titr" panose="000007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5410004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911" y="1297886"/>
            <a:ext cx="10630317" cy="4909731"/>
          </a:xfrm>
          <a:prstGeom prst="rect">
            <a:avLst/>
          </a:prstGeom>
        </p:spPr>
      </p:pic>
      <p:sp>
        <p:nvSpPr>
          <p:cNvPr id="3" name="Slide Number Placeholder 2"/>
          <p:cNvSpPr>
            <a:spLocks noGrp="1"/>
          </p:cNvSpPr>
          <p:nvPr>
            <p:ph type="sldNum" sz="quarter" idx="12"/>
          </p:nvPr>
        </p:nvSpPr>
        <p:spPr/>
        <p:txBody>
          <a:bodyPr/>
          <a:lstStyle/>
          <a:p>
            <a:fld id="{A826134C-59A8-40F1-B510-E05257757E25}" type="slidenum">
              <a:rPr lang="en-US" smtClean="0"/>
              <a:t>44</a:t>
            </a:fld>
            <a:endParaRPr lang="en-US"/>
          </a:p>
        </p:txBody>
      </p:sp>
      <p:sp>
        <p:nvSpPr>
          <p:cNvPr id="6"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تحریریه خبر</a:t>
            </a:r>
            <a:endParaRPr lang="en-US" sz="2000" dirty="0">
              <a:solidFill>
                <a:srgbClr val="FF0000"/>
              </a:solidFill>
              <a:cs typeface="B Titr" panose="000007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3501253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555" y="837126"/>
            <a:ext cx="9388698" cy="5679583"/>
          </a:xfrm>
          <a:prstGeom prst="rect">
            <a:avLst/>
          </a:prstGeom>
        </p:spPr>
      </p:pic>
      <p:sp>
        <p:nvSpPr>
          <p:cNvPr id="3" name="Slide Number Placeholder 2"/>
          <p:cNvSpPr>
            <a:spLocks noGrp="1"/>
          </p:cNvSpPr>
          <p:nvPr>
            <p:ph type="sldNum" sz="quarter" idx="12"/>
          </p:nvPr>
        </p:nvSpPr>
        <p:spPr/>
        <p:txBody>
          <a:bodyPr/>
          <a:lstStyle/>
          <a:p>
            <a:fld id="{A826134C-59A8-40F1-B510-E05257757E25}" type="slidenum">
              <a:rPr lang="en-US" smtClean="0"/>
              <a:t>45</a:t>
            </a:fld>
            <a:endParaRPr lang="en-US"/>
          </a:p>
        </p:txBody>
      </p:sp>
      <p:sp>
        <p:nvSpPr>
          <p:cNvPr id="6"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تحریریه خبر</a:t>
            </a:r>
            <a:endParaRPr lang="en-US" sz="2000" dirty="0">
              <a:solidFill>
                <a:srgbClr val="FF0000"/>
              </a:solidFill>
              <a:cs typeface="B Titr" panose="000007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1188849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859" y="1146221"/>
            <a:ext cx="9976056" cy="4919730"/>
          </a:xfrm>
          <a:prstGeom prst="rect">
            <a:avLst/>
          </a:prstGeom>
        </p:spPr>
      </p:pic>
      <p:sp>
        <p:nvSpPr>
          <p:cNvPr id="3" name="Slide Number Placeholder 2"/>
          <p:cNvSpPr>
            <a:spLocks noGrp="1"/>
          </p:cNvSpPr>
          <p:nvPr>
            <p:ph type="sldNum" sz="quarter" idx="12"/>
          </p:nvPr>
        </p:nvSpPr>
        <p:spPr/>
        <p:txBody>
          <a:bodyPr/>
          <a:lstStyle/>
          <a:p>
            <a:fld id="{A826134C-59A8-40F1-B510-E05257757E25}" type="slidenum">
              <a:rPr lang="en-US" smtClean="0"/>
              <a:t>46</a:t>
            </a:fld>
            <a:endParaRPr lang="en-US"/>
          </a:p>
        </p:txBody>
      </p:sp>
      <p:sp>
        <p:nvSpPr>
          <p:cNvPr id="6"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تحریریه خبر</a:t>
            </a:r>
            <a:endParaRPr lang="en-US" sz="2000" dirty="0">
              <a:solidFill>
                <a:srgbClr val="FF0000"/>
              </a:solidFill>
              <a:cs typeface="B Titr" panose="000007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34207223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0616" y="1287888"/>
            <a:ext cx="10328856" cy="4816698"/>
          </a:xfrm>
          <a:prstGeom prst="rect">
            <a:avLst/>
          </a:prstGeom>
        </p:spPr>
      </p:pic>
      <p:sp>
        <p:nvSpPr>
          <p:cNvPr id="3" name="Slide Number Placeholder 2"/>
          <p:cNvSpPr>
            <a:spLocks noGrp="1"/>
          </p:cNvSpPr>
          <p:nvPr>
            <p:ph type="sldNum" sz="quarter" idx="12"/>
          </p:nvPr>
        </p:nvSpPr>
        <p:spPr/>
        <p:txBody>
          <a:bodyPr/>
          <a:lstStyle/>
          <a:p>
            <a:fld id="{A826134C-59A8-40F1-B510-E05257757E25}" type="slidenum">
              <a:rPr lang="en-US" smtClean="0"/>
              <a:t>47</a:t>
            </a:fld>
            <a:endParaRPr lang="en-US"/>
          </a:p>
        </p:txBody>
      </p:sp>
      <p:sp>
        <p:nvSpPr>
          <p:cNvPr id="6"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تحریریه خبر</a:t>
            </a:r>
            <a:endParaRPr lang="en-US" sz="2000" dirty="0">
              <a:solidFill>
                <a:srgbClr val="FF0000"/>
              </a:solidFill>
              <a:cs typeface="B Titr" panose="000007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2875680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645" y="631064"/>
            <a:ext cx="10331371" cy="6226936"/>
          </a:xfrm>
          <a:prstGeom prst="rect">
            <a:avLst/>
          </a:prstGeom>
        </p:spPr>
      </p:pic>
      <p:sp>
        <p:nvSpPr>
          <p:cNvPr id="3" name="Slide Number Placeholder 2"/>
          <p:cNvSpPr>
            <a:spLocks noGrp="1"/>
          </p:cNvSpPr>
          <p:nvPr>
            <p:ph type="sldNum" sz="quarter" idx="12"/>
          </p:nvPr>
        </p:nvSpPr>
        <p:spPr/>
        <p:txBody>
          <a:bodyPr/>
          <a:lstStyle/>
          <a:p>
            <a:fld id="{A826134C-59A8-40F1-B510-E05257757E25}" type="slidenum">
              <a:rPr lang="en-US" smtClean="0"/>
              <a:t>48</a:t>
            </a:fld>
            <a:endParaRPr lang="en-US"/>
          </a:p>
        </p:txBody>
      </p:sp>
      <p:sp>
        <p:nvSpPr>
          <p:cNvPr id="6"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تحریریه خبر</a:t>
            </a:r>
            <a:endParaRPr lang="en-US" sz="2000" dirty="0">
              <a:solidFill>
                <a:srgbClr val="FF0000"/>
              </a:solidFill>
              <a:cs typeface="B Titr" panose="000007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3935220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710" y="759854"/>
            <a:ext cx="9409090" cy="6291329"/>
          </a:xfrm>
          <a:prstGeom prst="rect">
            <a:avLst/>
          </a:prstGeom>
        </p:spPr>
      </p:pic>
      <p:sp>
        <p:nvSpPr>
          <p:cNvPr id="3" name="Slide Number Placeholder 2"/>
          <p:cNvSpPr>
            <a:spLocks noGrp="1"/>
          </p:cNvSpPr>
          <p:nvPr>
            <p:ph type="sldNum" sz="quarter" idx="12"/>
          </p:nvPr>
        </p:nvSpPr>
        <p:spPr/>
        <p:txBody>
          <a:bodyPr/>
          <a:lstStyle/>
          <a:p>
            <a:fld id="{A826134C-59A8-40F1-B510-E05257757E25}" type="slidenum">
              <a:rPr lang="en-US" smtClean="0"/>
              <a:t>49</a:t>
            </a:fld>
            <a:endParaRPr lang="en-US"/>
          </a:p>
        </p:txBody>
      </p:sp>
      <p:sp>
        <p:nvSpPr>
          <p:cNvPr id="6"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تحریریه خبر</a:t>
            </a:r>
            <a:endParaRPr lang="en-US" sz="2000" dirty="0">
              <a:solidFill>
                <a:srgbClr val="FF0000"/>
              </a:solidFill>
              <a:cs typeface="B Titr" panose="000007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3845417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656" y="1196228"/>
            <a:ext cx="10515600" cy="682580"/>
          </a:xfrm>
        </p:spPr>
        <p:txBody>
          <a:bodyPr>
            <a:normAutofit/>
          </a:bodyPr>
          <a:lstStyle/>
          <a:p>
            <a:pPr algn="r" rtl="1"/>
            <a:r>
              <a:rPr lang="en-US" sz="2400" b="1" dirty="0" smtClean="0">
                <a:solidFill>
                  <a:srgbClr val="FF0000"/>
                </a:solidFill>
                <a:cs typeface="B Titr" panose="00000700000000000000" pitchFamily="2" charset="-78"/>
              </a:rPr>
              <a:t>SERP</a:t>
            </a:r>
            <a:r>
              <a:rPr lang="fa-IR" sz="2400" dirty="0" smtClean="0">
                <a:solidFill>
                  <a:srgbClr val="FF0000"/>
                </a:solidFill>
                <a:cs typeface="B Titr" panose="00000700000000000000" pitchFamily="2" charset="-78"/>
              </a:rPr>
              <a:t> چیست :</a:t>
            </a:r>
            <a:endParaRPr lang="en-US" sz="2400" dirty="0">
              <a:solidFill>
                <a:srgbClr val="FF0000"/>
              </a:solidFill>
              <a:cs typeface="B Titr" panose="00000700000000000000" pitchFamily="2" charset="-78"/>
            </a:endParaRPr>
          </a:p>
        </p:txBody>
      </p:sp>
      <p:sp>
        <p:nvSpPr>
          <p:cNvPr id="3" name="Content Placeholder 2"/>
          <p:cNvSpPr>
            <a:spLocks noGrp="1"/>
          </p:cNvSpPr>
          <p:nvPr>
            <p:ph idx="1"/>
          </p:nvPr>
        </p:nvSpPr>
        <p:spPr>
          <a:xfrm>
            <a:off x="1108656" y="1756019"/>
            <a:ext cx="10515600" cy="1326524"/>
          </a:xfrm>
        </p:spPr>
        <p:txBody>
          <a:bodyPr>
            <a:normAutofit/>
          </a:bodyPr>
          <a:lstStyle/>
          <a:p>
            <a:pPr marL="0" indent="0" algn="r" rtl="1">
              <a:lnSpc>
                <a:spcPct val="150000"/>
              </a:lnSpc>
              <a:buNone/>
            </a:pPr>
            <a:r>
              <a:rPr lang="en-US" sz="2400" dirty="0" smtClean="0">
                <a:cs typeface="B Nazanin" panose="00000400000000000000" pitchFamily="2" charset="-78"/>
              </a:rPr>
              <a:t>SERP</a:t>
            </a:r>
            <a:r>
              <a:rPr lang="fa-IR" sz="2400" dirty="0" smtClean="0">
                <a:cs typeface="B Nazanin" panose="00000400000000000000" pitchFamily="2" charset="-78"/>
              </a:rPr>
              <a:t> مخفف </a:t>
            </a:r>
            <a:r>
              <a:rPr lang="en-US" sz="2400" dirty="0" smtClean="0">
                <a:cs typeface="B Nazanin" panose="00000400000000000000" pitchFamily="2" charset="-78"/>
              </a:rPr>
              <a:t>Search Engine Result Page</a:t>
            </a:r>
            <a:r>
              <a:rPr lang="fa-IR" sz="2400" dirty="0" smtClean="0">
                <a:cs typeface="B Nazanin" panose="00000400000000000000" pitchFamily="2" charset="-78"/>
              </a:rPr>
              <a:t> به معنای صفحه نتایج موتور جستجو است و شامل </a:t>
            </a:r>
            <a:r>
              <a:rPr lang="fa-IR" sz="2400" dirty="0" smtClean="0">
                <a:cs typeface="B Nazanin" panose="00000400000000000000" pitchFamily="2" charset="-78"/>
              </a:rPr>
              <a:t>اینکه </a:t>
            </a:r>
            <a:r>
              <a:rPr lang="fa-IR" sz="2400" dirty="0" smtClean="0">
                <a:cs typeface="B Nazanin" panose="00000400000000000000" pitchFamily="2" charset="-78"/>
              </a:rPr>
              <a:t>وب سایت ها ، تصاویر ، ویدیوها و قطعات اطلاعاتی دیگر است .</a:t>
            </a:r>
            <a:endParaRPr lang="en-US" sz="2400" dirty="0">
              <a:cs typeface="B Nazanin" panose="00000400000000000000" pitchFamily="2" charset="-78"/>
            </a:endParaRPr>
          </a:p>
        </p:txBody>
      </p:sp>
      <p:sp>
        <p:nvSpPr>
          <p:cNvPr id="4" name="Title 1"/>
          <p:cNvSpPr txBox="1">
            <a:spLocks/>
          </p:cNvSpPr>
          <p:nvPr/>
        </p:nvSpPr>
        <p:spPr>
          <a:xfrm>
            <a:off x="1108656" y="3188787"/>
            <a:ext cx="10515600" cy="682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2400" b="1" dirty="0" smtClean="0">
                <a:cs typeface="B Nazanin" panose="00000400000000000000" pitchFamily="2" charset="-78"/>
              </a:rPr>
              <a:t>انواع سئو و کاربرد آنها </a:t>
            </a:r>
            <a:endParaRPr lang="en-US" sz="2400" b="1" dirty="0">
              <a:cs typeface="B Nazanin" panose="00000400000000000000" pitchFamily="2" charset="-78"/>
            </a:endParaRPr>
          </a:p>
        </p:txBody>
      </p:sp>
      <p:sp>
        <p:nvSpPr>
          <p:cNvPr id="5" name="Content Placeholder 2"/>
          <p:cNvSpPr txBox="1">
            <a:spLocks/>
          </p:cNvSpPr>
          <p:nvPr/>
        </p:nvSpPr>
        <p:spPr>
          <a:xfrm>
            <a:off x="1108656" y="3803561"/>
            <a:ext cx="10515600" cy="30544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50000"/>
              </a:lnSpc>
              <a:buFont typeface="Arial" panose="020B0604020202020204" pitchFamily="34" charset="0"/>
              <a:buNone/>
            </a:pPr>
            <a:r>
              <a:rPr lang="fa-IR" sz="2400" dirty="0" smtClean="0">
                <a:solidFill>
                  <a:srgbClr val="FF0000"/>
                </a:solidFill>
                <a:cs typeface="B Nazanin" panose="00000400000000000000" pitchFamily="2" charset="-78"/>
              </a:rPr>
              <a:t>سئو داخلی :</a:t>
            </a:r>
          </a:p>
          <a:p>
            <a:pPr marL="0" indent="0" algn="just" rtl="1">
              <a:lnSpc>
                <a:spcPct val="150000"/>
              </a:lnSpc>
              <a:buFont typeface="Arial" panose="020B0604020202020204" pitchFamily="34" charset="0"/>
              <a:buNone/>
            </a:pPr>
            <a:r>
              <a:rPr lang="fa-IR" sz="2400" dirty="0" smtClean="0">
                <a:cs typeface="B Nazanin" panose="00000400000000000000" pitchFamily="2" charset="-78"/>
              </a:rPr>
              <a:t>شامل تمام فاکتورهایی است که از منظر تکنیکی ، فنی و محتوایی و بر اساس استاندارد تعیین شده بر روی وب سایت شما اجرا می شود . رعایت این نکات درخصوص بهینه سازی سایت داخلی ضروری است و باعث بهبود عملکرد وب سایت و افزایش رتبه شما در گوگل می شود .در بیشتر موارد این به </a:t>
            </a:r>
            <a:r>
              <a:rPr lang="fa-IR" sz="2400" dirty="0" smtClean="0">
                <a:solidFill>
                  <a:srgbClr val="FF0000"/>
                </a:solidFill>
                <a:cs typeface="B Nazanin" panose="00000400000000000000" pitchFamily="2" charset="-78"/>
              </a:rPr>
              <a:t>معنای محتوا </a:t>
            </a:r>
            <a:r>
              <a:rPr lang="fa-IR" sz="2400" dirty="0" smtClean="0">
                <a:cs typeface="B Nazanin" panose="00000400000000000000" pitchFamily="2" charset="-78"/>
              </a:rPr>
              <a:t>است .</a:t>
            </a:r>
            <a:endParaRPr lang="en-US" sz="2400" dirty="0">
              <a:cs typeface="B Nazanin" panose="00000400000000000000" pitchFamily="2" charset="-78"/>
            </a:endParaRPr>
          </a:p>
        </p:txBody>
      </p:sp>
      <p:sp>
        <p:nvSpPr>
          <p:cNvPr id="7" name="Slide Number Placeholder 6"/>
          <p:cNvSpPr>
            <a:spLocks noGrp="1"/>
          </p:cNvSpPr>
          <p:nvPr>
            <p:ph type="sldNum" sz="quarter" idx="12"/>
          </p:nvPr>
        </p:nvSpPr>
        <p:spPr/>
        <p:txBody>
          <a:bodyPr/>
          <a:lstStyle/>
          <a:p>
            <a:fld id="{A826134C-59A8-40F1-B510-E05257757E25}" type="slidenum">
              <a:rPr lang="en-US" smtClean="0"/>
              <a:t>5</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
        <p:nvSpPr>
          <p:cNvPr id="10"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سئو</a:t>
            </a:r>
            <a:endParaRPr lang="en-US" sz="2000" dirty="0">
              <a:solidFill>
                <a:srgbClr val="FF0000"/>
              </a:solidFill>
              <a:cs typeface="B Titr" panose="00000700000000000000" pitchFamily="2" charset="-78"/>
            </a:endParaRPr>
          </a:p>
        </p:txBody>
      </p:sp>
    </p:spTree>
    <p:extLst>
      <p:ext uri="{BB962C8B-B14F-4D97-AF65-F5344CB8AC3E}">
        <p14:creationId xmlns:p14="http://schemas.microsoft.com/office/powerpoint/2010/main" val="3487303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7130" y="977288"/>
            <a:ext cx="9484430" cy="1732489"/>
          </a:xfrm>
          <a:prstGeom prst="rect">
            <a:avLst/>
          </a:prstGeom>
        </p:spPr>
      </p:pic>
      <p:sp>
        <p:nvSpPr>
          <p:cNvPr id="3" name="Slide Number Placeholder 2"/>
          <p:cNvSpPr>
            <a:spLocks noGrp="1"/>
          </p:cNvSpPr>
          <p:nvPr>
            <p:ph type="sldNum" sz="quarter" idx="12"/>
          </p:nvPr>
        </p:nvSpPr>
        <p:spPr/>
        <p:txBody>
          <a:bodyPr/>
          <a:lstStyle/>
          <a:p>
            <a:fld id="{A826134C-59A8-40F1-B510-E05257757E25}" type="slidenum">
              <a:rPr lang="en-US" smtClean="0"/>
              <a:t>50</a:t>
            </a:fld>
            <a:endParaRPr lang="en-US"/>
          </a:p>
        </p:txBody>
      </p:sp>
      <p:sp>
        <p:nvSpPr>
          <p:cNvPr id="6"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تحریریه خبر</a:t>
            </a:r>
            <a:endParaRPr lang="en-US" sz="2000" dirty="0">
              <a:solidFill>
                <a:srgbClr val="FF0000"/>
              </a:solidFill>
              <a:cs typeface="B Titr" panose="000007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3484423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804597" y="1390918"/>
            <a:ext cx="3652234" cy="4997003"/>
          </a:xfrm>
        </p:spPr>
        <p:txBody>
          <a:bodyPr>
            <a:noAutofit/>
          </a:bodyPr>
          <a:lstStyle/>
          <a:p>
            <a:pPr algn="just" rtl="1">
              <a:lnSpc>
                <a:spcPct val="150000"/>
              </a:lnSpc>
              <a:buFontTx/>
              <a:buChar char="-"/>
            </a:pPr>
            <a:r>
              <a:rPr lang="fa-IR" sz="2000" b="1" dirty="0" smtClean="0">
                <a:solidFill>
                  <a:srgbClr val="FF0000"/>
                </a:solidFill>
                <a:cs typeface="B Nazanin" panose="00000400000000000000" pitchFamily="2" charset="-78"/>
              </a:rPr>
              <a:t>میزان ماندگاری در سایت :</a:t>
            </a:r>
          </a:p>
          <a:p>
            <a:pPr marL="0" indent="0" algn="just" rtl="1">
              <a:lnSpc>
                <a:spcPct val="150000"/>
              </a:lnSpc>
              <a:buNone/>
            </a:pPr>
            <a:r>
              <a:rPr lang="fa-IR" sz="2000" dirty="0" smtClean="0">
                <a:cs typeface="B Nazanin" panose="00000400000000000000" pitchFamily="2" charset="-78"/>
              </a:rPr>
              <a:t>پاسخگویی به نیاز بازدیدکننده</a:t>
            </a:r>
          </a:p>
          <a:p>
            <a:pPr marL="0" indent="0" algn="just" rtl="1">
              <a:lnSpc>
                <a:spcPct val="150000"/>
              </a:lnSpc>
              <a:buNone/>
            </a:pPr>
            <a:r>
              <a:rPr lang="fa-IR" sz="2000" dirty="0" smtClean="0">
                <a:cs typeface="B Nazanin" panose="00000400000000000000" pitchFamily="2" charset="-78"/>
              </a:rPr>
              <a:t>تقسیم بندی متن</a:t>
            </a:r>
          </a:p>
          <a:p>
            <a:pPr marL="0" indent="0" algn="just" rtl="1">
              <a:lnSpc>
                <a:spcPct val="150000"/>
              </a:lnSpc>
              <a:buNone/>
            </a:pPr>
            <a:r>
              <a:rPr lang="fa-IR" sz="2000" dirty="0" smtClean="0">
                <a:cs typeface="B Nazanin" panose="00000400000000000000" pitchFamily="2" charset="-78"/>
              </a:rPr>
              <a:t>استفاده از تصاویر</a:t>
            </a:r>
          </a:p>
          <a:p>
            <a:pPr marL="0" indent="0" algn="just" rtl="1">
              <a:lnSpc>
                <a:spcPct val="150000"/>
              </a:lnSpc>
              <a:buNone/>
            </a:pPr>
            <a:r>
              <a:rPr lang="fa-IR" sz="2000" dirty="0" smtClean="0">
                <a:cs typeface="B Nazanin" panose="00000400000000000000" pitchFamily="2" charset="-78"/>
              </a:rPr>
              <a:t>استفاده از ویدئو و صوت</a:t>
            </a:r>
          </a:p>
          <a:p>
            <a:pPr marL="0" indent="0" algn="just" rtl="1">
              <a:lnSpc>
                <a:spcPct val="150000"/>
              </a:lnSpc>
              <a:buNone/>
            </a:pPr>
            <a:r>
              <a:rPr lang="fa-IR" sz="2000" dirty="0" smtClean="0">
                <a:cs typeface="B Nazanin" panose="00000400000000000000" pitchFamily="2" charset="-78"/>
              </a:rPr>
              <a:t>نظرسنجی و توجه به بازخوردها</a:t>
            </a:r>
          </a:p>
          <a:p>
            <a:pPr marL="0" indent="0" algn="just" rtl="1">
              <a:lnSpc>
                <a:spcPct val="150000"/>
              </a:lnSpc>
              <a:buNone/>
            </a:pPr>
            <a:r>
              <a:rPr lang="fa-IR" sz="2000" dirty="0" smtClean="0">
                <a:cs typeface="B Nazanin" panose="00000400000000000000" pitchFamily="2" charset="-78"/>
              </a:rPr>
              <a:t>فعال بودن بخش نظرات</a:t>
            </a:r>
          </a:p>
        </p:txBody>
      </p:sp>
      <p:sp>
        <p:nvSpPr>
          <p:cNvPr id="5" name="Title 1"/>
          <p:cNvSpPr>
            <a:spLocks noGrp="1"/>
          </p:cNvSpPr>
          <p:nvPr>
            <p:ph type="title"/>
          </p:nvPr>
        </p:nvSpPr>
        <p:spPr>
          <a:xfrm>
            <a:off x="1648495" y="413084"/>
            <a:ext cx="9692425" cy="836167"/>
          </a:xfrm>
        </p:spPr>
        <p:txBody>
          <a:bodyPr>
            <a:normAutofit/>
          </a:bodyPr>
          <a:lstStyle/>
          <a:p>
            <a:pPr algn="r"/>
            <a:r>
              <a:rPr lang="fa-IR" sz="1800" dirty="0" smtClean="0">
                <a:cs typeface="B Titr" panose="00000700000000000000" pitchFamily="2" charset="-78"/>
              </a:rPr>
              <a:t>بهترین راه حل ، تولید محتوای منحصر به فرد ، جدید و بهبود کیفیت محتوای منتشر شده :</a:t>
            </a:r>
            <a:r>
              <a:rPr lang="fa-IR" sz="1800" dirty="0" smtClean="0">
                <a:cs typeface="B Nazanin" panose="00000400000000000000" pitchFamily="2" charset="-78"/>
              </a:rPr>
              <a:t/>
            </a:r>
            <a:br>
              <a:rPr lang="fa-IR" sz="1800" dirty="0" smtClean="0">
                <a:cs typeface="B Nazanin" panose="00000400000000000000" pitchFamily="2" charset="-78"/>
              </a:rPr>
            </a:br>
            <a:endParaRPr lang="en-US" sz="1800" dirty="0">
              <a:cs typeface="B Titr" panose="00000700000000000000" pitchFamily="2" charset="-78"/>
            </a:endParaRPr>
          </a:p>
        </p:txBody>
      </p:sp>
      <p:sp>
        <p:nvSpPr>
          <p:cNvPr id="6" name="TextBox 5"/>
          <p:cNvSpPr txBox="1"/>
          <p:nvPr/>
        </p:nvSpPr>
        <p:spPr>
          <a:xfrm>
            <a:off x="2283854" y="1249251"/>
            <a:ext cx="4146997" cy="4708981"/>
          </a:xfrm>
          <a:prstGeom prst="rect">
            <a:avLst/>
          </a:prstGeom>
          <a:noFill/>
        </p:spPr>
        <p:txBody>
          <a:bodyPr wrap="square" rtlCol="0">
            <a:spAutoFit/>
          </a:bodyPr>
          <a:lstStyle/>
          <a:p>
            <a:pPr algn="just" rtl="1">
              <a:lnSpc>
                <a:spcPct val="200000"/>
              </a:lnSpc>
              <a:buFontTx/>
              <a:buChar char="-"/>
            </a:pPr>
            <a:r>
              <a:rPr lang="fa-IR" sz="2000" b="1" dirty="0" smtClean="0">
                <a:solidFill>
                  <a:srgbClr val="FF0000"/>
                </a:solidFill>
                <a:cs typeface="B Nazanin" panose="00000400000000000000" pitchFamily="2" charset="-78"/>
              </a:rPr>
              <a:t> میزان گردش در سایت :</a:t>
            </a:r>
          </a:p>
          <a:p>
            <a:pPr algn="just" rtl="1">
              <a:lnSpc>
                <a:spcPct val="200000"/>
              </a:lnSpc>
            </a:pPr>
            <a:r>
              <a:rPr lang="fa-IR" sz="2000" dirty="0" smtClean="0">
                <a:cs typeface="B Nazanin" panose="00000400000000000000" pitchFamily="2" charset="-78"/>
              </a:rPr>
              <a:t>پرهیز از پراکندگی موضوعی</a:t>
            </a:r>
          </a:p>
          <a:p>
            <a:pPr algn="just" rtl="1">
              <a:lnSpc>
                <a:spcPct val="200000"/>
              </a:lnSpc>
            </a:pPr>
            <a:r>
              <a:rPr lang="fa-IR" sz="2000" dirty="0" smtClean="0">
                <a:cs typeface="B Nazanin" panose="00000400000000000000" pitchFamily="2" charset="-78"/>
              </a:rPr>
              <a:t>استفاده از پربازدیدترین متن ها</a:t>
            </a:r>
          </a:p>
          <a:p>
            <a:pPr algn="just" rtl="1">
              <a:lnSpc>
                <a:spcPct val="200000"/>
              </a:lnSpc>
            </a:pPr>
            <a:r>
              <a:rPr lang="fa-IR" sz="2000" dirty="0" smtClean="0">
                <a:cs typeface="B Nazanin" panose="00000400000000000000" pitchFamily="2" charset="-78"/>
              </a:rPr>
              <a:t>استفاده از منوهای مناسب </a:t>
            </a:r>
          </a:p>
          <a:p>
            <a:pPr algn="just" rtl="1">
              <a:lnSpc>
                <a:spcPct val="200000"/>
              </a:lnSpc>
              <a:buFontTx/>
              <a:buChar char="-"/>
            </a:pPr>
            <a:r>
              <a:rPr lang="fa-IR" sz="2000" b="1" dirty="0" smtClean="0">
                <a:solidFill>
                  <a:srgbClr val="FF0000"/>
                </a:solidFill>
                <a:cs typeface="B Nazanin" panose="00000400000000000000" pitchFamily="2" charset="-78"/>
              </a:rPr>
              <a:t> میزان فرار از سایت :</a:t>
            </a:r>
          </a:p>
          <a:p>
            <a:pPr algn="just" rtl="1">
              <a:lnSpc>
                <a:spcPct val="200000"/>
              </a:lnSpc>
            </a:pPr>
            <a:r>
              <a:rPr lang="fa-IR" sz="2000" dirty="0" smtClean="0">
                <a:cs typeface="B Nazanin" panose="00000400000000000000" pitchFamily="2" charset="-78"/>
              </a:rPr>
              <a:t>عدم استفاده از عنوان های فریب دهنده</a:t>
            </a:r>
          </a:p>
          <a:p>
            <a:pPr algn="just" rtl="1">
              <a:lnSpc>
                <a:spcPct val="200000"/>
              </a:lnSpc>
            </a:pPr>
            <a:r>
              <a:rPr lang="fa-IR" sz="2000" dirty="0" smtClean="0">
                <a:cs typeface="B Nazanin" panose="00000400000000000000" pitchFamily="2" charset="-78"/>
              </a:rPr>
              <a:t>جذب یازدیدکننده در چند ثانیه اول</a:t>
            </a:r>
          </a:p>
          <a:p>
            <a:endParaRPr lang="en-US" sz="2000" dirty="0"/>
          </a:p>
        </p:txBody>
      </p:sp>
      <p:sp>
        <p:nvSpPr>
          <p:cNvPr id="3" name="Slide Number Placeholder 2"/>
          <p:cNvSpPr>
            <a:spLocks noGrp="1"/>
          </p:cNvSpPr>
          <p:nvPr>
            <p:ph type="sldNum" sz="quarter" idx="12"/>
          </p:nvPr>
        </p:nvSpPr>
        <p:spPr/>
        <p:txBody>
          <a:bodyPr/>
          <a:lstStyle/>
          <a:p>
            <a:fld id="{A826134C-59A8-40F1-B510-E05257757E25}" type="slidenum">
              <a:rPr lang="en-US" smtClean="0"/>
              <a:t>51</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14289126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957" y="1635617"/>
            <a:ext cx="10515600" cy="4546241"/>
          </a:xfrm>
        </p:spPr>
        <p:txBody>
          <a:bodyPr>
            <a:normAutofit/>
          </a:bodyPr>
          <a:lstStyle/>
          <a:p>
            <a:pPr marL="0" indent="0" algn="r" rtl="1">
              <a:lnSpc>
                <a:spcPct val="150000"/>
              </a:lnSpc>
              <a:buNone/>
            </a:pPr>
            <a:r>
              <a:rPr lang="fa-IR" sz="2400" b="1" dirty="0" smtClean="0">
                <a:cs typeface="B Nazanin" panose="00000400000000000000" pitchFamily="2" charset="-78"/>
              </a:rPr>
              <a:t>عملکرد موتورهای جستجو شامل چهار مرحله است :</a:t>
            </a:r>
          </a:p>
          <a:p>
            <a:pPr marL="0" indent="0" algn="r" rtl="1">
              <a:lnSpc>
                <a:spcPct val="150000"/>
              </a:lnSpc>
              <a:buNone/>
            </a:pPr>
            <a:r>
              <a:rPr lang="fa-IR" sz="2400" dirty="0" smtClean="0">
                <a:cs typeface="B Nazanin" panose="00000400000000000000" pitchFamily="2" charset="-78"/>
              </a:rPr>
              <a:t>1-</a:t>
            </a:r>
            <a:r>
              <a:rPr lang="en-US" sz="2400" dirty="0" err="1" smtClean="0">
                <a:cs typeface="B Nazanin" panose="00000400000000000000" pitchFamily="2" charset="-78"/>
              </a:rPr>
              <a:t>Crawing</a:t>
            </a:r>
            <a:r>
              <a:rPr lang="fa-IR" sz="2400" dirty="0" smtClean="0">
                <a:cs typeface="B Nazanin" panose="00000400000000000000" pitchFamily="2" charset="-78"/>
              </a:rPr>
              <a:t> (خزیدن): مشاهده و بررسی صفحات وبسایت ها که اصطاحا به آن کراولینگ یا خزیدن می گویند .</a:t>
            </a:r>
          </a:p>
          <a:p>
            <a:pPr marL="0" indent="0" algn="r" rtl="1">
              <a:lnSpc>
                <a:spcPct val="150000"/>
              </a:lnSpc>
              <a:buNone/>
            </a:pPr>
            <a:r>
              <a:rPr lang="fa-IR" sz="2400" dirty="0" smtClean="0">
                <a:cs typeface="B Nazanin" panose="00000400000000000000" pitchFamily="2" charset="-78"/>
              </a:rPr>
              <a:t>2-</a:t>
            </a:r>
            <a:r>
              <a:rPr lang="en-US" sz="2400" dirty="0" smtClean="0">
                <a:cs typeface="B Nazanin" panose="00000400000000000000" pitchFamily="2" charset="-78"/>
              </a:rPr>
              <a:t>Indexing</a:t>
            </a:r>
            <a:r>
              <a:rPr lang="fa-IR" sz="2400" dirty="0" smtClean="0">
                <a:cs typeface="B Nazanin" panose="00000400000000000000" pitchFamily="2" charset="-78"/>
              </a:rPr>
              <a:t>(فهرست کردن) : فهرست کردن صفحات مشاهده شده</a:t>
            </a:r>
          </a:p>
          <a:p>
            <a:pPr marL="0" indent="0" algn="r" rtl="1">
              <a:lnSpc>
                <a:spcPct val="150000"/>
              </a:lnSpc>
              <a:buNone/>
            </a:pPr>
            <a:r>
              <a:rPr lang="fa-IR" sz="2400" dirty="0" smtClean="0">
                <a:cs typeface="B Nazanin" panose="00000400000000000000" pitchFamily="2" charset="-78"/>
              </a:rPr>
              <a:t>3- </a:t>
            </a:r>
            <a:r>
              <a:rPr lang="en-US" sz="2400" dirty="0" smtClean="0">
                <a:cs typeface="B Nazanin" panose="00000400000000000000" pitchFamily="2" charset="-78"/>
              </a:rPr>
              <a:t>Ranking</a:t>
            </a:r>
            <a:r>
              <a:rPr lang="fa-IR" sz="2400" dirty="0" smtClean="0">
                <a:cs typeface="B Nazanin" panose="00000400000000000000" pitchFamily="2" charset="-78"/>
              </a:rPr>
              <a:t>(رتبه بندی کردن): رتبه بندی نتایج بر اساس کلمه کلیدی وارد شده توسط کاربر</a:t>
            </a:r>
          </a:p>
          <a:p>
            <a:pPr marL="0" indent="0" algn="r" rtl="1">
              <a:lnSpc>
                <a:spcPct val="150000"/>
              </a:lnSpc>
              <a:buNone/>
            </a:pPr>
            <a:r>
              <a:rPr lang="fa-IR" sz="2400" dirty="0" smtClean="0">
                <a:cs typeface="B Nazanin" panose="00000400000000000000" pitchFamily="2" charset="-78"/>
              </a:rPr>
              <a:t>4- </a:t>
            </a:r>
            <a:r>
              <a:rPr lang="en-US" sz="2400" dirty="0" smtClean="0">
                <a:cs typeface="B Nazanin" panose="00000400000000000000" pitchFamily="2" charset="-78"/>
              </a:rPr>
              <a:t>SERP</a:t>
            </a:r>
            <a:r>
              <a:rPr lang="fa-IR" sz="2400" dirty="0" smtClean="0">
                <a:cs typeface="B Nazanin" panose="00000400000000000000" pitchFamily="2" charset="-78"/>
              </a:rPr>
              <a:t>: نمایش نتایج به کاربر</a:t>
            </a:r>
            <a:endParaRPr lang="en-US" sz="24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A826134C-59A8-40F1-B510-E05257757E25}" type="slidenum">
              <a:rPr lang="en-US" smtClean="0"/>
              <a:t>52</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Tree>
    <p:extLst>
      <p:ext uri="{BB962C8B-B14F-4D97-AF65-F5344CB8AC3E}">
        <p14:creationId xmlns:p14="http://schemas.microsoft.com/office/powerpoint/2010/main" val="41850430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26134C-59A8-40F1-B510-E05257757E25}" type="slidenum">
              <a:rPr lang="en-US" smtClean="0"/>
              <a:t>53</a:t>
            </a:fld>
            <a:endParaRPr lang="en-US"/>
          </a:p>
        </p:txBody>
      </p:sp>
      <p:sp>
        <p:nvSpPr>
          <p:cNvPr id="5" name="Title 3"/>
          <p:cNvSpPr txBox="1">
            <a:spLocks noGrp="1"/>
          </p:cNvSpPr>
          <p:nvPr>
            <p:ph type="title"/>
          </p:nvPr>
        </p:nvSpPr>
        <p:spPr>
          <a:xfrm>
            <a:off x="838200" y="1060585"/>
            <a:ext cx="10515600" cy="7939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400" dirty="0" smtClean="0">
                <a:solidFill>
                  <a:srgbClr val="FF0000"/>
                </a:solidFill>
                <a:cs typeface="B Titr" panose="00000700000000000000" pitchFamily="2" charset="-78"/>
              </a:rPr>
              <a:t>نخستین مراکزی که جهت بروز رسانی وب سایت همکاری نمودند :</a:t>
            </a:r>
            <a:endParaRPr lang="en-US" sz="2400" dirty="0">
              <a:solidFill>
                <a:srgbClr val="FF0000"/>
              </a:solidFill>
              <a:cs typeface="B Titr" panose="00000700000000000000" pitchFamily="2" charset="-78"/>
            </a:endParaRPr>
          </a:p>
        </p:txBody>
      </p:sp>
      <p:sp>
        <p:nvSpPr>
          <p:cNvPr id="6" name="Title 1"/>
          <p:cNvSpPr>
            <a:spLocks noGrp="1"/>
          </p:cNvSpPr>
          <p:nvPr>
            <p:ph idx="1"/>
          </p:nvPr>
        </p:nvSpPr>
        <p:spPr>
          <a:xfrm>
            <a:off x="838200" y="2176530"/>
            <a:ext cx="10515600" cy="4000433"/>
          </a:xfrm>
        </p:spPr>
        <p:txBody>
          <a:bodyPr>
            <a:normAutofit/>
          </a:bodyPr>
          <a:lstStyle/>
          <a:p>
            <a:pPr marL="0" indent="0" algn="r" rtl="1">
              <a:lnSpc>
                <a:spcPct val="150000"/>
              </a:lnSpc>
              <a:spcBef>
                <a:spcPts val="600"/>
              </a:spcBef>
              <a:buNone/>
            </a:pPr>
            <a:r>
              <a:rPr lang="fa-IR" sz="2000" b="1" dirty="0">
                <a:cs typeface="B Titr" panose="00000700000000000000" pitchFamily="2" charset="-78"/>
              </a:rPr>
              <a:t>-</a:t>
            </a:r>
            <a:r>
              <a:rPr lang="en-US" sz="2000" b="1" dirty="0" smtClean="0">
                <a:cs typeface="B Titr" panose="00000700000000000000" pitchFamily="2" charset="-78"/>
              </a:rPr>
              <a:t> </a:t>
            </a:r>
            <a:r>
              <a:rPr lang="fa-IR" sz="2400" b="1" dirty="0" smtClean="0">
                <a:cs typeface="B Nazanin" panose="00000400000000000000" pitchFamily="2" charset="-78"/>
              </a:rPr>
              <a:t> </a:t>
            </a:r>
            <a:r>
              <a:rPr lang="fa-IR" sz="2400" b="1" dirty="0" smtClean="0">
                <a:cs typeface="B Nazanin" panose="00000400000000000000" pitchFamily="2" charset="-78"/>
              </a:rPr>
              <a:t>معاونت آموزشی</a:t>
            </a:r>
            <a:br>
              <a:rPr lang="fa-IR" sz="2400" b="1" dirty="0" smtClean="0">
                <a:cs typeface="B Nazanin" panose="00000400000000000000" pitchFamily="2" charset="-78"/>
              </a:rPr>
            </a:br>
            <a:r>
              <a:rPr lang="fa-IR" sz="2400" b="1" dirty="0" smtClean="0">
                <a:cs typeface="B Nazanin" panose="00000400000000000000" pitchFamily="2" charset="-78"/>
              </a:rPr>
              <a:t>- معاونت تحقیقات و فناوری</a:t>
            </a:r>
            <a:r>
              <a:rPr lang="en-US" sz="2400" b="1" dirty="0" smtClean="0">
                <a:cs typeface="B Nazanin" panose="00000400000000000000" pitchFamily="2" charset="-78"/>
              </a:rPr>
              <a:t/>
            </a:r>
            <a:br>
              <a:rPr lang="en-US" sz="2400" b="1" dirty="0" smtClean="0">
                <a:cs typeface="B Nazanin" panose="00000400000000000000" pitchFamily="2" charset="-78"/>
              </a:rPr>
            </a:br>
            <a:r>
              <a:rPr lang="fa-IR" sz="2400" b="1" dirty="0" smtClean="0">
                <a:cs typeface="B Nazanin" panose="00000400000000000000" pitchFamily="2" charset="-78"/>
              </a:rPr>
              <a:t>- شبکه بهداشت و درمان بندرخمیر</a:t>
            </a:r>
            <a:br>
              <a:rPr lang="fa-IR" sz="2400" b="1" dirty="0" smtClean="0">
                <a:cs typeface="B Nazanin" panose="00000400000000000000" pitchFamily="2" charset="-78"/>
              </a:rPr>
            </a:br>
            <a:r>
              <a:rPr lang="fa-IR" sz="2400" b="1" dirty="0" smtClean="0">
                <a:cs typeface="B Nazanin" panose="00000400000000000000" pitchFamily="2" charset="-78"/>
              </a:rPr>
              <a:t>- شبکه بهداشت و درمان شهرستان میناب</a:t>
            </a:r>
            <a:br>
              <a:rPr lang="fa-IR" sz="2400" b="1" dirty="0" smtClean="0">
                <a:cs typeface="B Nazanin" panose="00000400000000000000" pitchFamily="2" charset="-78"/>
              </a:rPr>
            </a:br>
            <a:r>
              <a:rPr lang="fa-IR" sz="2400" b="1" dirty="0" smtClean="0">
                <a:cs typeface="B Nazanin" panose="00000400000000000000" pitchFamily="2" charset="-78"/>
              </a:rPr>
              <a:t>- معاونت بهداشتی</a:t>
            </a:r>
            <a:br>
              <a:rPr lang="fa-IR" sz="2400" b="1" dirty="0" smtClean="0">
                <a:cs typeface="B Nazanin" panose="00000400000000000000" pitchFamily="2" charset="-78"/>
              </a:rPr>
            </a:br>
            <a:endParaRPr lang="en-US" sz="2400" b="1" dirty="0">
              <a:cs typeface="B Nazanin" panose="00000400000000000000" pitchFamily="2" charset="-78"/>
            </a:endParaRPr>
          </a:p>
        </p:txBody>
      </p:sp>
    </p:spTree>
    <p:extLst>
      <p:ext uri="{BB962C8B-B14F-4D97-AF65-F5344CB8AC3E}">
        <p14:creationId xmlns:p14="http://schemas.microsoft.com/office/powerpoint/2010/main" val="1473175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347" y="3036530"/>
            <a:ext cx="8096250" cy="3821470"/>
          </a:xfrm>
          <a:prstGeom prst="rect">
            <a:avLst/>
          </a:prstGeom>
        </p:spPr>
      </p:pic>
      <p:sp>
        <p:nvSpPr>
          <p:cNvPr id="6" name="Slide Number Placeholder 5"/>
          <p:cNvSpPr>
            <a:spLocks noGrp="1"/>
          </p:cNvSpPr>
          <p:nvPr>
            <p:ph type="sldNum" sz="quarter" idx="12"/>
          </p:nvPr>
        </p:nvSpPr>
        <p:spPr/>
        <p:txBody>
          <a:bodyPr/>
          <a:lstStyle/>
          <a:p>
            <a:fld id="{A826134C-59A8-40F1-B510-E05257757E25}" type="slidenum">
              <a:rPr lang="en-US" smtClean="0"/>
              <a:t>6</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
        <p:nvSpPr>
          <p:cNvPr id="8"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سئو</a:t>
            </a:r>
            <a:endParaRPr lang="en-US" sz="2000" dirty="0">
              <a:solidFill>
                <a:srgbClr val="FF0000"/>
              </a:solidFill>
              <a:cs typeface="B Titr" panose="00000700000000000000" pitchFamily="2" charset="-78"/>
            </a:endParaRPr>
          </a:p>
        </p:txBody>
      </p:sp>
      <p:sp>
        <p:nvSpPr>
          <p:cNvPr id="9" name="Title 1"/>
          <p:cNvSpPr txBox="1">
            <a:spLocks/>
          </p:cNvSpPr>
          <p:nvPr/>
        </p:nvSpPr>
        <p:spPr>
          <a:xfrm>
            <a:off x="838200" y="925771"/>
            <a:ext cx="10515600" cy="213789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rtl="1" fontAlgn="base">
              <a:lnSpc>
                <a:spcPct val="150000"/>
              </a:lnSpc>
            </a:pPr>
            <a:r>
              <a:rPr lang="ar-SA" sz="2600" b="1" dirty="0">
                <a:solidFill>
                  <a:srgbClr val="FF0000"/>
                </a:solidFill>
                <a:cs typeface="B Nazanin" panose="00000400000000000000" pitchFamily="2" charset="-78"/>
              </a:rPr>
              <a:t>چرا سئو داخلی مهم است؟</a:t>
            </a:r>
            <a:endParaRPr lang="en-US" sz="2600" b="1" dirty="0">
              <a:solidFill>
                <a:srgbClr val="FF0000"/>
              </a:solidFill>
              <a:cs typeface="B Nazanin" panose="00000400000000000000" pitchFamily="2" charset="-78"/>
            </a:endParaRPr>
          </a:p>
          <a:p>
            <a:pPr algn="just" rtl="1">
              <a:lnSpc>
                <a:spcPct val="150000"/>
              </a:lnSpc>
            </a:pPr>
            <a:r>
              <a:rPr lang="ar-SA" sz="2000" dirty="0">
                <a:cs typeface="B Nazanin" panose="00000400000000000000" pitchFamily="2" charset="-78"/>
              </a:rPr>
              <a:t>ما با سئو داخلی به گوگل می فهمانیم که محتوای ما درباره ی چیست و ارتباط خود را با سرچ کاربر نشان می دهیم. گوگل مدام در حال تغییر الگوریتم های خود است تا بتواند محتوای شما را بهتر درک کند و بفهمد کدام وب سایت به نیاز کاربر پاسخ درست تری می‌دهد. ما با سئوی درون صفحه گوگل را برای فهم بهتر از محتوای خود راهنمایی می‌کنیم</a:t>
            </a:r>
            <a:r>
              <a:rPr lang="en-US" sz="2000" dirty="0">
                <a:cs typeface="B Nazanin" panose="00000400000000000000" pitchFamily="2" charset="-78"/>
              </a:rPr>
              <a:t>.</a:t>
            </a:r>
          </a:p>
          <a:p>
            <a:pPr algn="just" rtl="1"/>
            <a:endParaRPr lang="en-US" sz="2000" dirty="0">
              <a:solidFill>
                <a:srgbClr val="FF0000"/>
              </a:solidFill>
              <a:cs typeface="B Nazanin" panose="00000400000000000000" pitchFamily="2" charset="-78"/>
            </a:endParaRPr>
          </a:p>
        </p:txBody>
      </p:sp>
    </p:spTree>
    <p:extLst>
      <p:ext uri="{BB962C8B-B14F-4D97-AF65-F5344CB8AC3E}">
        <p14:creationId xmlns:p14="http://schemas.microsoft.com/office/powerpoint/2010/main" val="84697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116" y="1582560"/>
            <a:ext cx="10515600" cy="613669"/>
          </a:xfrm>
        </p:spPr>
        <p:txBody>
          <a:bodyPr>
            <a:normAutofit/>
          </a:bodyPr>
          <a:lstStyle/>
          <a:p>
            <a:pPr algn="r" rtl="1"/>
            <a:r>
              <a:rPr lang="fa-IR" sz="2400" dirty="0" smtClean="0">
                <a:solidFill>
                  <a:srgbClr val="FF0000"/>
                </a:solidFill>
                <a:cs typeface="B Titr" panose="00000700000000000000" pitchFamily="2" charset="-78"/>
              </a:rPr>
              <a:t>سئو خارجی</a:t>
            </a:r>
            <a:endParaRPr lang="en-US" sz="2400" dirty="0">
              <a:solidFill>
                <a:srgbClr val="FF0000"/>
              </a:solidFill>
              <a:cs typeface="B Titr" panose="00000700000000000000" pitchFamily="2" charset="-78"/>
            </a:endParaRPr>
          </a:p>
        </p:txBody>
      </p:sp>
      <p:sp>
        <p:nvSpPr>
          <p:cNvPr id="3" name="Content Placeholder 2"/>
          <p:cNvSpPr>
            <a:spLocks noGrp="1"/>
          </p:cNvSpPr>
          <p:nvPr>
            <p:ph idx="1"/>
          </p:nvPr>
        </p:nvSpPr>
        <p:spPr>
          <a:xfrm>
            <a:off x="993116" y="2455277"/>
            <a:ext cx="10515600" cy="1033486"/>
          </a:xfrm>
        </p:spPr>
        <p:txBody>
          <a:bodyPr>
            <a:normAutofit/>
          </a:bodyPr>
          <a:lstStyle/>
          <a:p>
            <a:pPr marL="0" indent="0" algn="r" rtl="1">
              <a:lnSpc>
                <a:spcPct val="150000"/>
              </a:lnSpc>
              <a:buNone/>
            </a:pPr>
            <a:r>
              <a:rPr lang="fa-IR" sz="2000" dirty="0" smtClean="0">
                <a:cs typeface="B Nazanin" panose="00000400000000000000" pitchFamily="2" charset="-78"/>
              </a:rPr>
              <a:t>به تاکتیک هایی اشاره دارد که خارج از وب سایت شما برای کسب رتبه های بالاتر در نتایج جستجو انجام می شود و به ایجاد اعتماد ، اعتبار و اقتدار کمک می کند .</a:t>
            </a:r>
            <a:endParaRPr lang="en-US" sz="2000" dirty="0">
              <a:cs typeface="B Nazanin" panose="00000400000000000000" pitchFamily="2" charset="-78"/>
            </a:endParaRPr>
          </a:p>
        </p:txBody>
      </p:sp>
      <p:sp>
        <p:nvSpPr>
          <p:cNvPr id="7" name="Slide Number Placeholder 6"/>
          <p:cNvSpPr>
            <a:spLocks noGrp="1"/>
          </p:cNvSpPr>
          <p:nvPr>
            <p:ph type="sldNum" sz="quarter" idx="12"/>
          </p:nvPr>
        </p:nvSpPr>
        <p:spPr/>
        <p:txBody>
          <a:bodyPr/>
          <a:lstStyle/>
          <a:p>
            <a:fld id="{A826134C-59A8-40F1-B510-E05257757E25}" type="slidenum">
              <a:rPr lang="en-US" smtClean="0"/>
              <a:t>7</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
        <p:nvSpPr>
          <p:cNvPr id="10"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سئو</a:t>
            </a:r>
            <a:endParaRPr lang="en-US" sz="2000" dirty="0">
              <a:solidFill>
                <a:srgbClr val="FF0000"/>
              </a:solidFill>
              <a:cs typeface="B Titr" panose="00000700000000000000" pitchFamily="2" charset="-78"/>
            </a:endParaRPr>
          </a:p>
        </p:txBody>
      </p:sp>
      <p:sp>
        <p:nvSpPr>
          <p:cNvPr id="11" name="Content Placeholder 2"/>
          <p:cNvSpPr txBox="1">
            <a:spLocks/>
          </p:cNvSpPr>
          <p:nvPr/>
        </p:nvSpPr>
        <p:spPr>
          <a:xfrm>
            <a:off x="993116" y="3857223"/>
            <a:ext cx="10515600" cy="30007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lnSpc>
                <a:spcPct val="150000"/>
              </a:lnSpc>
            </a:pPr>
            <a:r>
              <a:rPr lang="ar-SA" sz="2000" dirty="0">
                <a:cs typeface="B Nazanin" panose="00000400000000000000" pitchFamily="2" charset="-78"/>
              </a:rPr>
              <a:t>لینک‌سازی یا گرفتن </a:t>
            </a:r>
            <a:r>
              <a:rPr lang="ar-SA" sz="2000" dirty="0">
                <a:cs typeface="B Nazanin" panose="00000400000000000000" pitchFamily="2" charset="-78"/>
                <a:hlinkClick r:id="rId3"/>
              </a:rPr>
              <a:t>بک لینک</a:t>
            </a:r>
            <a:r>
              <a:rPr lang="ar-SA" sz="2000" dirty="0">
                <a:cs typeface="B Nazanin" panose="00000400000000000000" pitchFamily="2" charset="-78"/>
              </a:rPr>
              <a:t> قلب سئو خارجی </a:t>
            </a:r>
            <a:r>
              <a:rPr lang="en-US" sz="2000" dirty="0">
                <a:cs typeface="B Nazanin" panose="00000400000000000000" pitchFamily="2" charset="-78"/>
              </a:rPr>
              <a:t>Off-Site SEO</a:t>
            </a:r>
            <a:r>
              <a:rPr lang="ar-SA" sz="2000" dirty="0">
                <a:cs typeface="B Nazanin" panose="00000400000000000000" pitchFamily="2" charset="-78"/>
              </a:rPr>
              <a:t> محسوب می‌شود. شما باید برای داشتن یک سئو خارج از سایت قوی استراتژی بک‌لینک قوی داشته باشید و لینک‌های برگشتی قوی و باکیفیتی را برای سایت خود دریافت کنید.</a:t>
            </a:r>
            <a:endParaRPr lang="en-US" sz="2000" dirty="0">
              <a:cs typeface="B Nazanin" panose="00000400000000000000" pitchFamily="2" charset="-78"/>
            </a:endParaRPr>
          </a:p>
          <a:p>
            <a:pPr algn="just" rtl="1">
              <a:lnSpc>
                <a:spcPct val="150000"/>
              </a:lnSpc>
            </a:pPr>
            <a:r>
              <a:rPr lang="ar-SA" sz="2000" dirty="0">
                <a:cs typeface="B Nazanin" panose="00000400000000000000" pitchFamily="2" charset="-78"/>
              </a:rPr>
              <a:t> گوگل از طریق شبکه ارتباط لینک‌ها، کیفیت محتوا و ارزش یک وب‌سایت پی می‌برد، بنابراین یک سایت با لینک‌های دارای ارزش زیاد، معمولا رتبه بهتری از سایت‌های دیگر با لینک‌های کم‌ارزش دارد.</a:t>
            </a:r>
            <a:endParaRPr lang="en-US" sz="2000" dirty="0">
              <a:cs typeface="B Nazanin" panose="00000400000000000000" pitchFamily="2" charset="-78"/>
            </a:endParaRPr>
          </a:p>
          <a:p>
            <a:pPr marL="0" indent="0" algn="just" rtl="1">
              <a:lnSpc>
                <a:spcPct val="150000"/>
              </a:lnSpc>
              <a:buFont typeface="Arial" panose="020B0604020202020204" pitchFamily="34" charset="0"/>
              <a:buNone/>
            </a:pPr>
            <a:endParaRPr lang="en-US" sz="2000" dirty="0">
              <a:cs typeface="B Nazanin" panose="00000400000000000000" pitchFamily="2" charset="-78"/>
            </a:endParaRPr>
          </a:p>
        </p:txBody>
      </p:sp>
    </p:spTree>
    <p:extLst>
      <p:ext uri="{BB962C8B-B14F-4D97-AF65-F5344CB8AC3E}">
        <p14:creationId xmlns:p14="http://schemas.microsoft.com/office/powerpoint/2010/main" val="3746021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57141" y="996189"/>
            <a:ext cx="10515600" cy="613669"/>
          </a:xfrm>
        </p:spPr>
        <p:txBody>
          <a:bodyPr>
            <a:normAutofit/>
          </a:bodyPr>
          <a:lstStyle/>
          <a:p>
            <a:pPr algn="r" rtl="1"/>
            <a:r>
              <a:rPr lang="fa-IR" sz="2400" dirty="0" smtClean="0">
                <a:solidFill>
                  <a:srgbClr val="FF0000"/>
                </a:solidFill>
                <a:cs typeface="B Titr" panose="00000700000000000000" pitchFamily="2" charset="-78"/>
              </a:rPr>
              <a:t>سئو فنی</a:t>
            </a:r>
            <a:endParaRPr lang="en-US" sz="2400" dirty="0">
              <a:solidFill>
                <a:srgbClr val="FF0000"/>
              </a:solidFill>
              <a:cs typeface="B Titr" panose="00000700000000000000" pitchFamily="2" charset="-78"/>
            </a:endParaRPr>
          </a:p>
        </p:txBody>
      </p:sp>
      <p:sp>
        <p:nvSpPr>
          <p:cNvPr id="5" name="Content Placeholder 2"/>
          <p:cNvSpPr>
            <a:spLocks noGrp="1"/>
          </p:cNvSpPr>
          <p:nvPr>
            <p:ph idx="1"/>
          </p:nvPr>
        </p:nvSpPr>
        <p:spPr>
          <a:xfrm>
            <a:off x="966989" y="1880315"/>
            <a:ext cx="10515600" cy="4977685"/>
          </a:xfrm>
        </p:spPr>
        <p:txBody>
          <a:bodyPr>
            <a:normAutofit/>
          </a:bodyPr>
          <a:lstStyle/>
          <a:p>
            <a:pPr marL="0" indent="0" algn="r" rtl="1">
              <a:lnSpc>
                <a:spcPct val="150000"/>
              </a:lnSpc>
              <a:buNone/>
            </a:pPr>
            <a:r>
              <a:rPr lang="fa-IR" sz="2000" dirty="0" smtClean="0">
                <a:cs typeface="B Nazanin" panose="00000400000000000000" pitchFamily="2" charset="-78"/>
              </a:rPr>
              <a:t>مجموعه عملیات هایی که در زمینه فنی به شما کمک می کند تا سایت شما برای خزنده های وب آماده تر و مناسب تر باشد .</a:t>
            </a:r>
          </a:p>
          <a:p>
            <a:pPr marL="0" indent="0" algn="r" rtl="1">
              <a:lnSpc>
                <a:spcPct val="150000"/>
              </a:lnSpc>
              <a:buNone/>
            </a:pPr>
            <a:r>
              <a:rPr lang="fa-IR" sz="2000" dirty="0" smtClean="0">
                <a:cs typeface="B Nazanin" panose="00000400000000000000" pitchFamily="2" charset="-78"/>
              </a:rPr>
              <a:t>در این مدل ، شما از دید انسان وبسایت خود را بررسی میکنید و بر اساس سلایق و علاقه مخاطب وبسایت را تولید میکنید .</a:t>
            </a:r>
          </a:p>
          <a:p>
            <a:pPr marL="0" indent="0" algn="r" rtl="1">
              <a:lnSpc>
                <a:spcPct val="150000"/>
              </a:lnSpc>
              <a:buNone/>
            </a:pPr>
            <a:r>
              <a:rPr lang="fa-IR" sz="2000" dirty="0" smtClean="0">
                <a:cs typeface="B Nazanin" panose="00000400000000000000" pitchFamily="2" charset="-78"/>
              </a:rPr>
              <a:t>چند نمونه نکات مورد علاقه چشم انسان</a:t>
            </a:r>
          </a:p>
          <a:p>
            <a:pPr algn="r" rtl="1">
              <a:lnSpc>
                <a:spcPct val="150000"/>
              </a:lnSpc>
              <a:buFontTx/>
              <a:buChar char="-"/>
            </a:pPr>
            <a:r>
              <a:rPr lang="fa-IR" sz="2000" dirty="0" smtClean="0">
                <a:cs typeface="B Nazanin" panose="00000400000000000000" pitchFamily="2" charset="-78"/>
              </a:rPr>
              <a:t>طراحی رسپانسیو مناسب</a:t>
            </a:r>
          </a:p>
          <a:p>
            <a:pPr algn="r" rtl="1">
              <a:lnSpc>
                <a:spcPct val="150000"/>
              </a:lnSpc>
              <a:buFontTx/>
              <a:buChar char="-"/>
            </a:pPr>
            <a:r>
              <a:rPr lang="fa-IR" sz="2000" dirty="0" smtClean="0">
                <a:cs typeface="B Nazanin" panose="00000400000000000000" pitchFamily="2" charset="-78"/>
              </a:rPr>
              <a:t>طراحی تجربه کاربری مناسب</a:t>
            </a:r>
          </a:p>
          <a:p>
            <a:pPr algn="r" rtl="1">
              <a:lnSpc>
                <a:spcPct val="150000"/>
              </a:lnSpc>
              <a:buFontTx/>
              <a:buChar char="-"/>
            </a:pPr>
            <a:r>
              <a:rPr lang="fa-IR" sz="2000" dirty="0" smtClean="0">
                <a:cs typeface="B Nazanin" panose="00000400000000000000" pitchFamily="2" charset="-78"/>
              </a:rPr>
              <a:t>استفاده از عناوین و عبارات امکان سوال برای مخاطب</a:t>
            </a:r>
          </a:p>
          <a:p>
            <a:pPr algn="r" rtl="1">
              <a:lnSpc>
                <a:spcPct val="150000"/>
              </a:lnSpc>
              <a:buFontTx/>
              <a:buChar char="-"/>
            </a:pPr>
            <a:r>
              <a:rPr lang="fa-IR" sz="2000" dirty="0" smtClean="0">
                <a:cs typeface="B Nazanin" panose="00000400000000000000" pitchFamily="2" charset="-78"/>
              </a:rPr>
              <a:t>نوشتن پست های کوتاه و مفید </a:t>
            </a:r>
            <a:endParaRPr lang="en-US" sz="2000" dirty="0">
              <a:cs typeface="B Nazanin" panose="00000400000000000000" pitchFamily="2" charset="-78"/>
            </a:endParaRPr>
          </a:p>
        </p:txBody>
      </p:sp>
      <p:sp>
        <p:nvSpPr>
          <p:cNvPr id="7" name="Slide Number Placeholder 6"/>
          <p:cNvSpPr>
            <a:spLocks noGrp="1"/>
          </p:cNvSpPr>
          <p:nvPr>
            <p:ph type="sldNum" sz="quarter" idx="12"/>
          </p:nvPr>
        </p:nvSpPr>
        <p:spPr/>
        <p:txBody>
          <a:bodyPr/>
          <a:lstStyle/>
          <a:p>
            <a:fld id="{A826134C-59A8-40F1-B510-E05257757E25}" type="slidenum">
              <a:rPr lang="en-US" smtClean="0"/>
              <a:t>8</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
        <p:nvSpPr>
          <p:cNvPr id="10"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سئو</a:t>
            </a:r>
            <a:endParaRPr lang="en-US" sz="2000" dirty="0">
              <a:solidFill>
                <a:srgbClr val="FF0000"/>
              </a:solidFill>
              <a:cs typeface="B Titr" panose="00000700000000000000" pitchFamily="2" charset="-78"/>
            </a:endParaRPr>
          </a:p>
        </p:txBody>
      </p:sp>
    </p:spTree>
    <p:extLst>
      <p:ext uri="{BB962C8B-B14F-4D97-AF65-F5344CB8AC3E}">
        <p14:creationId xmlns:p14="http://schemas.microsoft.com/office/powerpoint/2010/main" val="2173389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403" y="924501"/>
            <a:ext cx="10515600" cy="948520"/>
          </a:xfrm>
        </p:spPr>
        <p:txBody>
          <a:bodyPr>
            <a:normAutofit/>
          </a:bodyPr>
          <a:lstStyle/>
          <a:p>
            <a:pPr algn="r" rtl="1"/>
            <a:r>
              <a:rPr lang="fa-IR" sz="2000" dirty="0" smtClean="0">
                <a:cs typeface="B Titr" panose="00000700000000000000" pitchFamily="2" charset="-78"/>
              </a:rPr>
              <a:t>سئو فنی : تاثیر فرم جستجو بر سئو</a:t>
            </a:r>
            <a:endParaRPr lang="en-US" sz="2000" dirty="0">
              <a:cs typeface="B Titr" panose="00000700000000000000" pitchFamily="2" charset="-78"/>
            </a:endParaRPr>
          </a:p>
        </p:txBody>
      </p:sp>
      <p:sp>
        <p:nvSpPr>
          <p:cNvPr id="3" name="Content Placeholder 2"/>
          <p:cNvSpPr>
            <a:spLocks noGrp="1"/>
          </p:cNvSpPr>
          <p:nvPr>
            <p:ph idx="1"/>
          </p:nvPr>
        </p:nvSpPr>
        <p:spPr>
          <a:xfrm>
            <a:off x="721216" y="1922079"/>
            <a:ext cx="10890161" cy="768212"/>
          </a:xfrm>
        </p:spPr>
        <p:txBody>
          <a:bodyPr>
            <a:normAutofit/>
          </a:bodyPr>
          <a:lstStyle/>
          <a:p>
            <a:pPr marL="0" indent="0" algn="r" rtl="1">
              <a:buNone/>
            </a:pPr>
            <a:r>
              <a:rPr lang="fa-IR" sz="2400" dirty="0" smtClean="0">
                <a:cs typeface="B Nazanin" panose="00000400000000000000" pitchFamily="2" charset="-78"/>
              </a:rPr>
              <a:t>استفاده به جا از فرم های جستجو موجب بهبود تجربه کاربری و در نتیجه افزایش زمان ماندن فرد در سایت می شود.</a:t>
            </a:r>
            <a:endParaRPr lang="en-US" sz="2400" dirty="0">
              <a:cs typeface="B Nazanin" panose="00000400000000000000" pitchFamily="2" charset="-78"/>
            </a:endParaRPr>
          </a:p>
        </p:txBody>
      </p:sp>
      <p:sp>
        <p:nvSpPr>
          <p:cNvPr id="4" name="Title 1"/>
          <p:cNvSpPr txBox="1">
            <a:spLocks/>
          </p:cNvSpPr>
          <p:nvPr/>
        </p:nvSpPr>
        <p:spPr>
          <a:xfrm>
            <a:off x="1098293" y="2630418"/>
            <a:ext cx="10515600" cy="9485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en-US" sz="2000" b="1" dirty="0" smtClean="0">
                <a:solidFill>
                  <a:srgbClr val="FF0000"/>
                </a:solidFill>
                <a:cs typeface="B Titr" panose="00000700000000000000" pitchFamily="2" charset="-78"/>
              </a:rPr>
              <a:t>UPL Error</a:t>
            </a:r>
            <a:r>
              <a:rPr lang="fa-IR" sz="2000" b="1" dirty="0" smtClean="0">
                <a:solidFill>
                  <a:srgbClr val="FF0000"/>
                </a:solidFill>
                <a:cs typeface="B Titr" panose="00000700000000000000" pitchFamily="2" charset="-78"/>
              </a:rPr>
              <a:t> یا خطای 404 :</a:t>
            </a:r>
            <a:endParaRPr lang="en-US" sz="2000" b="1" dirty="0">
              <a:solidFill>
                <a:srgbClr val="FF0000"/>
              </a:solidFill>
              <a:cs typeface="B Titr" panose="00000700000000000000" pitchFamily="2" charset="-78"/>
            </a:endParaRPr>
          </a:p>
        </p:txBody>
      </p:sp>
      <p:sp>
        <p:nvSpPr>
          <p:cNvPr id="5" name="Content Placeholder 2"/>
          <p:cNvSpPr txBox="1">
            <a:spLocks/>
          </p:cNvSpPr>
          <p:nvPr/>
        </p:nvSpPr>
        <p:spPr>
          <a:xfrm>
            <a:off x="721216" y="3773625"/>
            <a:ext cx="10784983" cy="3387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r>
              <a:rPr lang="fa-IR" sz="2400" dirty="0" smtClean="0">
                <a:cs typeface="B Nazanin" panose="00000400000000000000" pitchFamily="2" charset="-78"/>
              </a:rPr>
              <a:t>خطای 404 زمانی رخ می دهد که کاربر یا خزنده جستجو سعی میکند به صفحه ای دسترسی پیدا کند که به نظر می رسد در یک دامنه وجود ندارد.</a:t>
            </a:r>
          </a:p>
          <a:p>
            <a:pPr marL="0" indent="0" algn="r" rtl="1">
              <a:buFont typeface="Arial" panose="020B0604020202020204" pitchFamily="34" charset="0"/>
              <a:buNone/>
            </a:pPr>
            <a:r>
              <a:rPr lang="fa-IR" sz="2400" dirty="0" smtClean="0">
                <a:cs typeface="B Nazanin" panose="00000400000000000000" pitchFamily="2" charset="-78"/>
              </a:rPr>
              <a:t>1- یک صفحه بدون تغییر مسیر از وب سایت شما حذف می شود.</a:t>
            </a:r>
          </a:p>
          <a:p>
            <a:pPr marL="0" indent="0" algn="r" rtl="1">
              <a:buFont typeface="Arial" panose="020B0604020202020204" pitchFamily="34" charset="0"/>
              <a:buNone/>
            </a:pPr>
            <a:r>
              <a:rPr lang="fa-IR" sz="2400" dirty="0" smtClean="0">
                <a:cs typeface="B Nazanin" panose="00000400000000000000" pitchFamily="2" charset="-78"/>
              </a:rPr>
              <a:t>2- شخصی با تایپ </a:t>
            </a:r>
            <a:r>
              <a:rPr lang="en-US" sz="2400" dirty="0" smtClean="0">
                <a:cs typeface="B Nazanin" panose="00000400000000000000" pitchFamily="2" charset="-78"/>
              </a:rPr>
              <a:t>URL</a:t>
            </a:r>
            <a:r>
              <a:rPr lang="fa-IR" sz="2400" dirty="0" smtClean="0">
                <a:cs typeface="B Nazanin" panose="00000400000000000000" pitchFamily="2" charset="-78"/>
              </a:rPr>
              <a:t> صفحه در نوار آدرس مرورگر خود اشتباه می کند.</a:t>
            </a:r>
          </a:p>
          <a:p>
            <a:pPr marL="0" indent="0" algn="r" rtl="1">
              <a:buFont typeface="Arial" panose="020B0604020202020204" pitchFamily="34" charset="0"/>
              <a:buNone/>
            </a:pPr>
            <a:r>
              <a:rPr lang="fa-IR" sz="2400" dirty="0" smtClean="0">
                <a:cs typeface="B Nazanin" panose="00000400000000000000" pitchFamily="2" charset="-78"/>
              </a:rPr>
              <a:t>وب سایت دیگری به یک </a:t>
            </a:r>
            <a:r>
              <a:rPr lang="en-US" sz="2400" dirty="0" smtClean="0">
                <a:cs typeface="B Nazanin" panose="00000400000000000000" pitchFamily="2" charset="-78"/>
              </a:rPr>
              <a:t>URL</a:t>
            </a:r>
            <a:r>
              <a:rPr lang="fa-IR" sz="2400" dirty="0" smtClean="0">
                <a:cs typeface="B Nazanin" panose="00000400000000000000" pitchFamily="2" charset="-78"/>
              </a:rPr>
              <a:t> نادرست پیوند می دهد .</a:t>
            </a:r>
            <a:endParaRPr lang="en-US" sz="2400" dirty="0">
              <a:cs typeface="B Nazanin" panose="00000400000000000000" pitchFamily="2" charset="-78"/>
            </a:endParaRPr>
          </a:p>
        </p:txBody>
      </p:sp>
      <p:sp>
        <p:nvSpPr>
          <p:cNvPr id="7" name="Slide Number Placeholder 6"/>
          <p:cNvSpPr>
            <a:spLocks noGrp="1"/>
          </p:cNvSpPr>
          <p:nvPr>
            <p:ph type="sldNum" sz="quarter" idx="12"/>
          </p:nvPr>
        </p:nvSpPr>
        <p:spPr/>
        <p:txBody>
          <a:bodyPr/>
          <a:lstStyle/>
          <a:p>
            <a:fld id="{A826134C-59A8-40F1-B510-E05257757E25}" type="slidenum">
              <a:rPr lang="en-US" smtClean="0"/>
              <a:t>9</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239" y="0"/>
            <a:ext cx="1770108" cy="977288"/>
          </a:xfrm>
          <a:prstGeom prst="rect">
            <a:avLst/>
          </a:prstGeom>
        </p:spPr>
      </p:pic>
      <p:sp>
        <p:nvSpPr>
          <p:cNvPr id="10" name="Title 1"/>
          <p:cNvSpPr txBox="1">
            <a:spLocks/>
          </p:cNvSpPr>
          <p:nvPr/>
        </p:nvSpPr>
        <p:spPr>
          <a:xfrm>
            <a:off x="654767" y="218940"/>
            <a:ext cx="10515600" cy="4121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2000" dirty="0" smtClean="0">
                <a:solidFill>
                  <a:srgbClr val="FF0000"/>
                </a:solidFill>
                <a:cs typeface="B Titr" panose="00000700000000000000" pitchFamily="2" charset="-78"/>
              </a:rPr>
              <a:t>سئو</a:t>
            </a:r>
            <a:endParaRPr lang="en-US" sz="2000" dirty="0">
              <a:solidFill>
                <a:srgbClr val="FF0000"/>
              </a:solidFill>
              <a:cs typeface="B Titr" panose="00000700000000000000" pitchFamily="2" charset="-78"/>
            </a:endParaRPr>
          </a:p>
        </p:txBody>
      </p:sp>
    </p:spTree>
    <p:extLst>
      <p:ext uri="{BB962C8B-B14F-4D97-AF65-F5344CB8AC3E}">
        <p14:creationId xmlns:p14="http://schemas.microsoft.com/office/powerpoint/2010/main" val="726981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TotalTime>
  <Words>2228</Words>
  <Application>Microsoft Office PowerPoint</Application>
  <PresentationFormat>Widescreen</PresentationFormat>
  <Paragraphs>225</Paragraphs>
  <Slides>53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B Nazanin</vt:lpstr>
      <vt:lpstr>B Titr</vt:lpstr>
      <vt:lpstr>Calibri</vt:lpstr>
      <vt:lpstr>Calibri Light</vt:lpstr>
      <vt:lpstr>Office Theme</vt:lpstr>
      <vt:lpstr>PowerPoint Presentation</vt:lpstr>
      <vt:lpstr>شرکت نیـــافام با بهره گیری از تجربه مدیران و دانش کارشناسان خود و دارابودن اصـــولی‌ترین و ســـالم‌ترین تکنیـــک‌های SEO و هوش مصنوعی این خدمات را به سازمان‌ها و کسب‌و‌کارهایی که منابع هزینه‌شده و اهداف متعالی خود را ارج می‌نهند، ارائه می دهد.</vt:lpstr>
      <vt:lpstr>PowerPoint Presentation</vt:lpstr>
      <vt:lpstr>سئو چیست ؟ سئو مخفف Search Engine Optimization به یک وب سایت کمک می کند از موتورهای جستجو مانند گوگل ترافیک و بازدید رایگان دریافت کند . هدف اصلی سئو افزایش ترافیک وب سایت به صورت رایگان و از طریق موتورهای جستجو است .</vt:lpstr>
      <vt:lpstr>SERP چیست :</vt:lpstr>
      <vt:lpstr>PowerPoint Presentation</vt:lpstr>
      <vt:lpstr>سئو خارجی</vt:lpstr>
      <vt:lpstr>سئو فنی</vt:lpstr>
      <vt:lpstr>سئو فنی : تاثیر فرم جستجو بر سئو</vt:lpstr>
      <vt:lpstr>ویژگی‌های یک محتوای سئو شده خوب </vt:lpstr>
      <vt:lpstr>PowerPoint Presentation</vt:lpstr>
      <vt:lpstr>وبومتریکس :</vt:lpstr>
      <vt:lpstr>شاخص های وبومتریک بر پایه ۴ شاخه موسسات علمی دنیا نشان می دهد که عبارتند از :</vt:lpstr>
      <vt:lpstr>Ranking : رتبه بندی</vt:lpstr>
      <vt:lpstr>PowerPoint Presentation</vt:lpstr>
      <vt:lpstr>منظور از کلمات کلیدی چیست :</vt:lpstr>
      <vt:lpstr>موارد قابل توجه در انتخاب کلمات کلیدی</vt:lpstr>
      <vt:lpstr>PowerPoint Presentation</vt:lpstr>
      <vt:lpstr>PowerPoint Presentation</vt:lpstr>
      <vt:lpstr>نکاتی که باید در ایجاد محتوای پربازدید در نظر گرفته شود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بهترین راه حل ، تولید محتوای منحصر به فرد ، جدید و بهبود کیفیت محتوای منتشر شده : </vt:lpstr>
      <vt:lpstr>PowerPoint Presentation</vt:lpstr>
      <vt:lpstr>نخستین مراکزی که جهت بروز رسانی وب سایت همکاری نمودند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165</cp:revision>
  <dcterms:created xsi:type="dcterms:W3CDTF">2023-06-10T04:15:07Z</dcterms:created>
  <dcterms:modified xsi:type="dcterms:W3CDTF">2023-06-12T04:27:58Z</dcterms:modified>
</cp:coreProperties>
</file>